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6" r:id="rId1"/>
    <p:sldMasterId id="2147483649" r:id="rId2"/>
  </p:sldMasterIdLst>
  <p:notesMasterIdLst>
    <p:notesMasterId r:id="rId32"/>
  </p:notesMasterIdLst>
  <p:handoutMasterIdLst>
    <p:handoutMasterId r:id="rId33"/>
  </p:handoutMasterIdLst>
  <p:sldIdLst>
    <p:sldId id="420" r:id="rId3"/>
    <p:sldId id="441" r:id="rId4"/>
    <p:sldId id="415" r:id="rId5"/>
    <p:sldId id="352" r:id="rId6"/>
    <p:sldId id="346" r:id="rId7"/>
    <p:sldId id="353" r:id="rId8"/>
    <p:sldId id="354" r:id="rId9"/>
    <p:sldId id="416" r:id="rId10"/>
    <p:sldId id="419" r:id="rId11"/>
    <p:sldId id="421" r:id="rId12"/>
    <p:sldId id="399" r:id="rId13"/>
    <p:sldId id="426" r:id="rId14"/>
    <p:sldId id="358" r:id="rId15"/>
    <p:sldId id="418" r:id="rId16"/>
    <p:sldId id="424" r:id="rId17"/>
    <p:sldId id="364" r:id="rId18"/>
    <p:sldId id="429" r:id="rId19"/>
    <p:sldId id="428" r:id="rId20"/>
    <p:sldId id="365" r:id="rId21"/>
    <p:sldId id="366" r:id="rId22"/>
    <p:sldId id="431" r:id="rId23"/>
    <p:sldId id="372" r:id="rId24"/>
    <p:sldId id="388" r:id="rId25"/>
    <p:sldId id="374" r:id="rId26"/>
    <p:sldId id="378" r:id="rId27"/>
    <p:sldId id="379" r:id="rId28"/>
    <p:sldId id="430" r:id="rId29"/>
    <p:sldId id="413" r:id="rId30"/>
    <p:sldId id="301" r:id="rId31"/>
  </p:sldIdLst>
  <p:sldSz cx="10160000" cy="7620000"/>
  <p:notesSz cx="7053263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rgbClr val="000000"/>
        </a:solidFill>
        <a:latin typeface="45 Helvetica Light" charset="0"/>
        <a:ea typeface="ヒラギノ角ゴ ProN W3" charset="0"/>
        <a:cs typeface="ヒラギノ角ゴ ProN W3" charset="0"/>
        <a:sym typeface="45 Helvetica Light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000000"/>
        </a:solidFill>
        <a:latin typeface="45 Helvetica Light" charset="0"/>
        <a:ea typeface="ヒラギノ角ゴ ProN W3" charset="0"/>
        <a:cs typeface="ヒラギノ角ゴ ProN W3" charset="0"/>
        <a:sym typeface="45 Helvetica Light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000000"/>
        </a:solidFill>
        <a:latin typeface="45 Helvetica Light" charset="0"/>
        <a:ea typeface="ヒラギノ角ゴ ProN W3" charset="0"/>
        <a:cs typeface="ヒラギノ角ゴ ProN W3" charset="0"/>
        <a:sym typeface="45 Helvetica Light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000000"/>
        </a:solidFill>
        <a:latin typeface="45 Helvetica Light" charset="0"/>
        <a:ea typeface="ヒラギノ角ゴ ProN W3" charset="0"/>
        <a:cs typeface="ヒラギノ角ゴ ProN W3" charset="0"/>
        <a:sym typeface="45 Helvetica Light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000000"/>
        </a:solidFill>
        <a:latin typeface="45 Helvetica Light" charset="0"/>
        <a:ea typeface="ヒラギノ角ゴ ProN W3" charset="0"/>
        <a:cs typeface="ヒラギノ角ゴ ProN W3" charset="0"/>
        <a:sym typeface="45 Helvetica Light" charset="0"/>
      </a:defRPr>
    </a:lvl5pPr>
    <a:lvl6pPr marL="2286000" algn="l" defTabSz="457200" rtl="0" eaLnBrk="1" latinLnBrk="0" hangingPunct="1">
      <a:defRPr sz="3200" kern="1200">
        <a:solidFill>
          <a:srgbClr val="000000"/>
        </a:solidFill>
        <a:latin typeface="45 Helvetica Light" charset="0"/>
        <a:ea typeface="ヒラギノ角ゴ ProN W3" charset="0"/>
        <a:cs typeface="ヒラギノ角ゴ ProN W3" charset="0"/>
        <a:sym typeface="45 Helvetica Light" charset="0"/>
      </a:defRPr>
    </a:lvl6pPr>
    <a:lvl7pPr marL="2743200" algn="l" defTabSz="457200" rtl="0" eaLnBrk="1" latinLnBrk="0" hangingPunct="1">
      <a:defRPr sz="3200" kern="1200">
        <a:solidFill>
          <a:srgbClr val="000000"/>
        </a:solidFill>
        <a:latin typeface="45 Helvetica Light" charset="0"/>
        <a:ea typeface="ヒラギノ角ゴ ProN W3" charset="0"/>
        <a:cs typeface="ヒラギノ角ゴ ProN W3" charset="0"/>
        <a:sym typeface="45 Helvetica Light" charset="0"/>
      </a:defRPr>
    </a:lvl7pPr>
    <a:lvl8pPr marL="3200400" algn="l" defTabSz="457200" rtl="0" eaLnBrk="1" latinLnBrk="0" hangingPunct="1">
      <a:defRPr sz="3200" kern="1200">
        <a:solidFill>
          <a:srgbClr val="000000"/>
        </a:solidFill>
        <a:latin typeface="45 Helvetica Light" charset="0"/>
        <a:ea typeface="ヒラギノ角ゴ ProN W3" charset="0"/>
        <a:cs typeface="ヒラギノ角ゴ ProN W3" charset="0"/>
        <a:sym typeface="45 Helvetica Light" charset="0"/>
      </a:defRPr>
    </a:lvl8pPr>
    <a:lvl9pPr marL="3657600" algn="l" defTabSz="457200" rtl="0" eaLnBrk="1" latinLnBrk="0" hangingPunct="1">
      <a:defRPr sz="3200" kern="1200">
        <a:solidFill>
          <a:srgbClr val="000000"/>
        </a:solidFill>
        <a:latin typeface="45 Helvetica Light" charset="0"/>
        <a:ea typeface="ヒラギノ角ゴ ProN W3" charset="0"/>
        <a:cs typeface="ヒラギノ角ゴ ProN W3" charset="0"/>
        <a:sym typeface="45 Helvetica Ligh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87003D"/>
    <a:srgbClr val="002B82"/>
    <a:srgbClr val="008000"/>
    <a:srgbClr val="FFFFFF"/>
    <a:srgbClr val="73002D"/>
    <a:srgbClr val="FF0000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1" autoAdjust="0"/>
    <p:restoredTop sz="87102" autoAdjust="0"/>
  </p:normalViewPr>
  <p:slideViewPr>
    <p:cSldViewPr>
      <p:cViewPr varScale="1">
        <p:scale>
          <a:sx n="72" d="100"/>
          <a:sy n="72" d="100"/>
        </p:scale>
        <p:origin x="1686" y="54"/>
      </p:cViewPr>
      <p:guideLst>
        <p:guide orient="horz" pos="2400"/>
        <p:guide pos="3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5138"/>
          </a:xfrm>
          <a:prstGeom prst="rect">
            <a:avLst/>
          </a:prstGeom>
        </p:spPr>
        <p:txBody>
          <a:bodyPr vert="horz" lIns="93491" tIns="46746" rIns="93491" bIns="46746" rtlCol="0"/>
          <a:lstStyle>
            <a:lvl1pPr algn="l" eaLnBrk="1" hangingPunct="1">
              <a:defRPr sz="1300">
                <a:latin typeface="45 Helvetica Light"/>
                <a:ea typeface="ヒラギノ角ゴ ProN W3"/>
                <a:cs typeface="ヒラギノ角ゴ ProN W3"/>
                <a:sym typeface="45 Helvetica Ligh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738" y="0"/>
            <a:ext cx="3055937" cy="465138"/>
          </a:xfrm>
          <a:prstGeom prst="rect">
            <a:avLst/>
          </a:prstGeom>
        </p:spPr>
        <p:txBody>
          <a:bodyPr vert="horz" wrap="square" lIns="93491" tIns="46746" rIns="93491" bIns="4674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136E8A24-FCA2-FE40-978B-2912599076DD}" type="datetimeFigureOut">
              <a:rPr lang="en-US"/>
              <a:pPr/>
              <a:t>5/2/18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55938" cy="465138"/>
          </a:xfrm>
          <a:prstGeom prst="rect">
            <a:avLst/>
          </a:prstGeom>
        </p:spPr>
        <p:txBody>
          <a:bodyPr vert="horz" lIns="93491" tIns="46746" rIns="93491" bIns="46746" rtlCol="0" anchor="b"/>
          <a:lstStyle>
            <a:lvl1pPr algn="l" eaLnBrk="1" hangingPunct="1">
              <a:defRPr sz="1300">
                <a:latin typeface="45 Helvetica Light"/>
                <a:ea typeface="ヒラギノ角ゴ ProN W3"/>
                <a:cs typeface="ヒラギノ角ゴ ProN W3"/>
                <a:sym typeface="45 Helvetica Ligh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738" y="8842375"/>
            <a:ext cx="3055937" cy="465138"/>
          </a:xfrm>
          <a:prstGeom prst="rect">
            <a:avLst/>
          </a:prstGeom>
        </p:spPr>
        <p:txBody>
          <a:bodyPr vert="horz" wrap="square" lIns="93491" tIns="46746" rIns="93491" bIns="4674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EC24362F-6800-B84C-B226-FA15910100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765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5138"/>
          </a:xfrm>
          <a:prstGeom prst="rect">
            <a:avLst/>
          </a:prstGeom>
        </p:spPr>
        <p:txBody>
          <a:bodyPr vert="horz" lIns="93491" tIns="46746" rIns="93491" bIns="46746" rtlCol="0"/>
          <a:lstStyle>
            <a:lvl1pPr algn="l" eaLnBrk="1" hangingPunct="1">
              <a:defRPr sz="1300">
                <a:latin typeface="45 Helvetica Light" charset="0"/>
                <a:ea typeface="ヒラギノ角ゴ ProN W3" charset="-128"/>
                <a:cs typeface="ヒラギノ角ゴ ProN W3" charset="-128"/>
                <a:sym typeface="45 Helvetica Light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738" y="0"/>
            <a:ext cx="3055937" cy="465138"/>
          </a:xfrm>
          <a:prstGeom prst="rect">
            <a:avLst/>
          </a:prstGeom>
        </p:spPr>
        <p:txBody>
          <a:bodyPr vert="horz" wrap="square" lIns="93491" tIns="46746" rIns="93491" bIns="4674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CAFA6687-4128-0B4C-A4B5-892E9AFD0573}" type="datetimeFigureOut">
              <a:rPr lang="en-US"/>
              <a:pPr/>
              <a:t>5/2/18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2963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1" tIns="46746" rIns="93491" bIns="4674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850" y="4422775"/>
            <a:ext cx="5643563" cy="4187825"/>
          </a:xfrm>
          <a:prstGeom prst="rect">
            <a:avLst/>
          </a:prstGeom>
        </p:spPr>
        <p:txBody>
          <a:bodyPr vert="horz" lIns="93491" tIns="46746" rIns="93491" bIns="4674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55938" cy="465138"/>
          </a:xfrm>
          <a:prstGeom prst="rect">
            <a:avLst/>
          </a:prstGeom>
        </p:spPr>
        <p:txBody>
          <a:bodyPr vert="horz" lIns="93491" tIns="46746" rIns="93491" bIns="46746" rtlCol="0" anchor="b"/>
          <a:lstStyle>
            <a:lvl1pPr algn="l" eaLnBrk="1" hangingPunct="1">
              <a:defRPr sz="1300">
                <a:latin typeface="45 Helvetica Light" charset="0"/>
                <a:ea typeface="ヒラギノ角ゴ ProN W3" charset="-128"/>
                <a:cs typeface="ヒラギノ角ゴ ProN W3" charset="-128"/>
                <a:sym typeface="45 Helvetica Light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738" y="8842375"/>
            <a:ext cx="3055937" cy="465138"/>
          </a:xfrm>
          <a:prstGeom prst="rect">
            <a:avLst/>
          </a:prstGeom>
        </p:spPr>
        <p:txBody>
          <a:bodyPr vert="horz" wrap="square" lIns="93491" tIns="46746" rIns="93491" bIns="4674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60187030-F8F3-3C4C-ABC1-DA4532D646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8180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  <a:ea typeface="MS PGothic" charset="0"/>
              </a:rPr>
              <a:t>The term personal branding is relatively new. However, the phenomenon of people “instant labeling” based on reputation is as old a human character itself. </a:t>
            </a:r>
          </a:p>
          <a:p>
            <a:pPr>
              <a:spcBef>
                <a:spcPct val="0"/>
              </a:spcBef>
            </a:pPr>
            <a:endParaRPr lang="en-US">
              <a:latin typeface="Calibri" charset="0"/>
              <a:ea typeface="MS PGothic" charset="0"/>
            </a:endParaRP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  <a:ea typeface="MS PGothic" charset="0"/>
              </a:rPr>
              <a:t>Personal branding makes who you are, what you do, and why you do it more clear to those around you, and THAT brings new opportunities your way. </a:t>
            </a:r>
          </a:p>
          <a:p>
            <a:pPr>
              <a:spcBef>
                <a:spcPct val="0"/>
              </a:spcBef>
            </a:pPr>
            <a:endParaRPr lang="en-US">
              <a:latin typeface="Calibri" charset="0"/>
              <a:ea typeface="MS PGothic" charset="0"/>
            </a:endParaRP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  <a:ea typeface="MS PGothic" charset="0"/>
              </a:rPr>
              <a:t>Remember, when building a personal brand, it’s important to focus on who you are and communicating that message, not making something up and pretending to be someone you’re not. </a:t>
            </a:r>
          </a:p>
          <a:p>
            <a:pPr>
              <a:spcBef>
                <a:spcPct val="0"/>
              </a:spcBef>
            </a:pPr>
            <a:endParaRPr lang="en-US">
              <a:latin typeface="Calibri" charset="0"/>
              <a:ea typeface="MS PGothic" charset="0"/>
            </a:endParaRP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  <a:ea typeface="MS PGothic" charset="0"/>
              </a:rPr>
              <a:t>People reinvent themselves all the time—to take on a new challenge, shift into more meaningful work, or rebut perceptions that have hindered their career progress. 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1pPr>
            <a:lvl2pPr marL="757238" indent="-290513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2pPr>
            <a:lvl3pPr marL="1168400" indent="-233363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3pPr>
            <a:lvl4pPr marL="1635125" indent="-233363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4pPr>
            <a:lvl5pPr marL="2103438" indent="-233363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5pPr>
            <a:lvl6pPr marL="2560638" indent="-233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6pPr>
            <a:lvl7pPr marL="3017838" indent="-233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7pPr>
            <a:lvl8pPr marL="3475038" indent="-233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8pPr>
            <a:lvl9pPr marL="3932238" indent="-233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9pPr>
          </a:lstStyle>
          <a:p>
            <a:fld id="{27C086F3-C955-3B44-92D5-3C03FD317740}" type="slidenum">
              <a:rPr lang="en-US" sz="13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rPr>
              <a:pPr/>
              <a:t>4</a:t>
            </a:fld>
            <a:endParaRPr lang="en-US" sz="1300">
              <a:solidFill>
                <a:schemeClr val="tx1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1pPr>
            <a:lvl2pPr marL="757238" indent="-290513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2pPr>
            <a:lvl3pPr marL="1168400" indent="-233363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3pPr>
            <a:lvl4pPr marL="1635125" indent="-233363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4pPr>
            <a:lvl5pPr marL="2103438" indent="-233363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5pPr>
            <a:lvl6pPr marL="2560638" indent="-233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6pPr>
            <a:lvl7pPr marL="3017838" indent="-233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7pPr>
            <a:lvl8pPr marL="3475038" indent="-233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8pPr>
            <a:lvl9pPr marL="3932238" indent="-233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9pPr>
          </a:lstStyle>
          <a:p>
            <a:fld id="{E5D99D7F-A9DE-D84A-A0C5-B5D006DD1C8C}" type="slidenum">
              <a:rPr lang="en-US" sz="13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rPr>
              <a:pPr/>
              <a:t>6</a:t>
            </a:fld>
            <a:endParaRPr lang="en-US" sz="1300">
              <a:solidFill>
                <a:schemeClr val="tx1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1pPr>
            <a:lvl2pPr marL="717550" indent="-276225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2pPr>
            <a:lvl3pPr marL="1104900" indent="-220663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3pPr>
            <a:lvl4pPr marL="1546225" indent="-220663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4pPr>
            <a:lvl5pPr marL="1989138" indent="-220663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5pPr>
            <a:lvl6pPr marL="2446338" indent="-2206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6pPr>
            <a:lvl7pPr marL="2903538" indent="-2206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7pPr>
            <a:lvl8pPr marL="3360738" indent="-2206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8pPr>
            <a:lvl9pPr marL="3817938" indent="-2206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9pPr>
          </a:lstStyle>
          <a:p>
            <a:fld id="{43DC2D65-DD22-1A41-9316-945B75A9A332}" type="slidenum">
              <a:rPr lang="en-US" sz="1300"/>
              <a:pPr/>
              <a:t>11</a:t>
            </a:fld>
            <a:endParaRPr lang="en-US" sz="13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1pPr>
            <a:lvl2pPr marL="717550" indent="-276225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2pPr>
            <a:lvl3pPr marL="1104900" indent="-220663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3pPr>
            <a:lvl4pPr marL="1546225" indent="-220663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4pPr>
            <a:lvl5pPr marL="1989138" indent="-220663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5pPr>
            <a:lvl6pPr marL="2446338" indent="-2206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6pPr>
            <a:lvl7pPr marL="2903538" indent="-2206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7pPr>
            <a:lvl8pPr marL="3360738" indent="-2206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8pPr>
            <a:lvl9pPr marL="3817938" indent="-2206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9pPr>
          </a:lstStyle>
          <a:p>
            <a:fld id="{49031280-5C74-CB4E-AB5A-7226DD04B576}" type="slidenum">
              <a:rPr lang="en-US" sz="1300"/>
              <a:pPr/>
              <a:t>13</a:t>
            </a:fld>
            <a:endParaRPr lang="en-US" sz="13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1pPr>
            <a:lvl2pPr marL="757238" indent="-290513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2pPr>
            <a:lvl3pPr marL="1168400" indent="-233363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3pPr>
            <a:lvl4pPr marL="1635125" indent="-233363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4pPr>
            <a:lvl5pPr marL="2103438" indent="-233363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5pPr>
            <a:lvl6pPr marL="2560638" indent="-233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6pPr>
            <a:lvl7pPr marL="3017838" indent="-233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7pPr>
            <a:lvl8pPr marL="3475038" indent="-233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8pPr>
            <a:lvl9pPr marL="3932238" indent="-233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9pPr>
          </a:lstStyle>
          <a:p>
            <a:fld id="{7DD62A9F-0BC1-BF44-A616-0D9642E1EC30}" type="slidenum">
              <a:rPr lang="en-US" sz="13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rPr>
              <a:pPr/>
              <a:t>16</a:t>
            </a:fld>
            <a:endParaRPr lang="en-US" sz="1300">
              <a:solidFill>
                <a:schemeClr val="tx1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1pPr>
            <a:lvl2pPr marL="757238" indent="-290513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2pPr>
            <a:lvl3pPr marL="1168400" indent="-233363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3pPr>
            <a:lvl4pPr marL="1635125" indent="-233363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4pPr>
            <a:lvl5pPr marL="2103438" indent="-233363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5pPr>
            <a:lvl6pPr marL="2560638" indent="-233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6pPr>
            <a:lvl7pPr marL="3017838" indent="-233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7pPr>
            <a:lvl8pPr marL="3475038" indent="-233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8pPr>
            <a:lvl9pPr marL="3932238" indent="-233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9pPr>
          </a:lstStyle>
          <a:p>
            <a:fld id="{4553FBB7-8C7D-E342-AECF-98B6E3F43A8E}" type="slidenum">
              <a:rPr lang="en-US" sz="13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rPr>
              <a:pPr/>
              <a:t>19</a:t>
            </a:fld>
            <a:endParaRPr lang="en-US" sz="1300">
              <a:solidFill>
                <a:schemeClr val="tx1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1pPr>
            <a:lvl2pPr marL="757238" indent="-290513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2pPr>
            <a:lvl3pPr marL="1168400" indent="-233363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3pPr>
            <a:lvl4pPr marL="1635125" indent="-233363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4pPr>
            <a:lvl5pPr marL="2103438" indent="-233363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5pPr>
            <a:lvl6pPr marL="2560638" indent="-233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6pPr>
            <a:lvl7pPr marL="3017838" indent="-233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7pPr>
            <a:lvl8pPr marL="3475038" indent="-233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8pPr>
            <a:lvl9pPr marL="3932238" indent="-233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9pPr>
          </a:lstStyle>
          <a:p>
            <a:fld id="{AE2C5578-AB80-E04D-B4F3-9323076FA58C}" type="slidenum">
              <a:rPr lang="en-US" sz="13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rPr>
              <a:pPr/>
              <a:t>22</a:t>
            </a:fld>
            <a:endParaRPr lang="en-US" sz="1300">
              <a:solidFill>
                <a:schemeClr val="tx1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0800" y="3886200"/>
            <a:ext cx="10210800" cy="1447800"/>
          </a:xfrm>
        </p:spPr>
        <p:txBody>
          <a:bodyPr/>
          <a:lstStyle>
            <a:lvl1pPr>
              <a:defRPr sz="4400" spc="300">
                <a:solidFill>
                  <a:srgbClr val="73002D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atin typeface="55 Helvetica bold"/>
                <a:cs typeface="55 Helvetica bold"/>
              </a:defRPr>
            </a:lvl1pPr>
            <a:lvl2pPr>
              <a:defRPr>
                <a:latin typeface="Helvetica Neue Light"/>
                <a:cs typeface="Helvetica Neue Light"/>
              </a:defRPr>
            </a:lvl2pPr>
            <a:lvl3pPr>
              <a:defRPr>
                <a:latin typeface="Helvetica Neue Light"/>
                <a:cs typeface="Helvetica Neue Ligh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15983945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 typeface="Wingdings" charset="2"/>
              <a:buNone/>
              <a:defRPr>
                <a:latin typeface="Helvetica Neue Light"/>
                <a:cs typeface="Helvetica Neue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8B7D9D-B2A4-D242-B275-4FA4BE244A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47812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500" y="1816100"/>
            <a:ext cx="4559300" cy="47117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816100"/>
            <a:ext cx="4559300" cy="47117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224605-6D5C-EA46-9D81-2712FF22EF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062795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0"/>
            <a:ext cx="10160000" cy="7200900"/>
          </a:xfrm>
          <a:prstGeom prst="rect">
            <a:avLst/>
          </a:prstGeom>
          <a:solidFill>
            <a:srgbClr val="87003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45 Helvetica Light"/>
                <a:ea typeface="ヒラギノ角ゴ ProN W3"/>
                <a:cs typeface="ヒラギノ角ゴ ProN W3"/>
                <a:sym typeface="45 Helvetica Light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45 Helvetica Light"/>
                <a:ea typeface="ヒラギノ角ゴ ProN W3"/>
                <a:cs typeface="ヒラギノ角ゴ ProN W3"/>
                <a:sym typeface="45 Helvetica Light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45 Helvetica Light"/>
                <a:ea typeface="ヒラギノ角ゴ ProN W3"/>
                <a:cs typeface="ヒラギノ角ゴ ProN W3"/>
                <a:sym typeface="45 Helvetica Light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45 Helvetica Light"/>
                <a:ea typeface="ヒラギノ角ゴ ProN W3"/>
                <a:cs typeface="ヒラギノ角ゴ ProN W3"/>
                <a:sym typeface="45 Helvetica Light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45 Helvetica Light"/>
                <a:ea typeface="ヒラギノ角ゴ ProN W3"/>
                <a:cs typeface="ヒラギノ角ゴ ProN W3"/>
                <a:sym typeface="45 Helvetica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/>
                <a:ea typeface="ヒラギノ角ゴ ProN W3"/>
                <a:cs typeface="ヒラギノ角ゴ ProN W3"/>
                <a:sym typeface="45 Helvetica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/>
                <a:ea typeface="ヒラギノ角ゴ ProN W3"/>
                <a:cs typeface="ヒラギノ角ゴ ProN W3"/>
                <a:sym typeface="45 Helvetica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/>
                <a:ea typeface="ヒラギノ角ゴ ProN W3"/>
                <a:cs typeface="ヒラギノ角ゴ ProN W3"/>
                <a:sym typeface="45 Helvetica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/>
                <a:ea typeface="ヒラギノ角ゴ ProN W3"/>
                <a:cs typeface="ヒラギノ角ゴ ProN W3"/>
                <a:sym typeface="45 Helvetica Light"/>
              </a:defRPr>
            </a:lvl9pPr>
          </a:lstStyle>
          <a:p>
            <a:pPr algn="ctr" eaLnBrk="1" hangingPunct="1">
              <a:defRPr/>
            </a:pPr>
            <a:endParaRPr lang="en-US" altLang="en-US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514600"/>
            <a:ext cx="10160000" cy="990600"/>
          </a:xfrm>
        </p:spPr>
        <p:txBody>
          <a:bodyPr/>
          <a:lstStyle>
            <a:lvl1pPr algn="ctr">
              <a:buFont typeface="Wingdings" charset="2"/>
              <a:buNone/>
              <a:defRPr baseline="0">
                <a:solidFill>
                  <a:schemeClr val="bg1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9446D6-1E7F-4044-8E59-59FF2E1956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64119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CAC346-D24E-C546-A0D3-2D270D3557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672782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D848F5-1182-AA4B-8B58-F7D6AE2DFE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390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5153"/>
            <a:ext cx="9144000" cy="96484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608667"/>
            <a:ext cx="4487333" cy="51981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64667" y="1608667"/>
            <a:ext cx="4487333" cy="51981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08000" y="7062788"/>
            <a:ext cx="2370138" cy="404812"/>
          </a:xfrm>
          <a:prstGeom prst="rect">
            <a:avLst/>
          </a:prstGeom>
        </p:spPr>
        <p:txBody>
          <a:bodyPr vert="horz" wrap="square" lIns="101599" tIns="50799" rIns="101599" bIns="50799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EDA661DD-FF09-FF4B-A3D9-754962F0289B}" type="datetimeFigureOut">
              <a:rPr lang="en-US"/>
              <a:pPr/>
              <a:t>5/2/18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71863" y="7062788"/>
            <a:ext cx="3216275" cy="404812"/>
          </a:xfrm>
          <a:prstGeom prst="rect">
            <a:avLst/>
          </a:prstGeom>
        </p:spPr>
        <p:txBody>
          <a:bodyPr lIns="101599" tIns="50799" rIns="101599" bIns="50799"/>
          <a:lstStyle>
            <a:lvl1pPr eaLnBrk="1" hangingPunct="1">
              <a:defRPr>
                <a:latin typeface="45 Helvetica Light" charset="0"/>
                <a:ea typeface="ヒラギノ角ゴ ProN W3" pitchFamily="84" charset="-128"/>
                <a:cs typeface="ヒラギノ角ゴ ProN W3" pitchFamily="84" charset="-128"/>
                <a:sym typeface="45 Helvetica Light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9339F-6A01-3B44-9754-F60BB88EF7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97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"/>
          <p:cNvSpPr>
            <a:spLocks noChangeShapeType="1"/>
          </p:cNvSpPr>
          <p:nvPr/>
        </p:nvSpPr>
        <p:spPr bwMode="auto">
          <a:xfrm>
            <a:off x="508000" y="3708400"/>
            <a:ext cx="9144000" cy="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8"/>
          <a:stretch>
            <a:fillRect/>
          </a:stretch>
        </p:blipFill>
        <p:spPr bwMode="auto">
          <a:xfrm>
            <a:off x="0" y="0"/>
            <a:ext cx="10160000" cy="698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/>
          </p:cNvSpPr>
          <p:nvPr/>
        </p:nvSpPr>
        <p:spPr bwMode="auto">
          <a:xfrm>
            <a:off x="-1436688" y="7232650"/>
            <a:ext cx="13028613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eaLnBrk="1" hangingPunct="1"/>
            <a:r>
              <a:rPr lang="en-US" sz="1400">
                <a:solidFill>
                  <a:srgbClr val="414141"/>
                </a:solidFill>
                <a:latin typeface="55 Helvetica Roman" charset="0"/>
                <a:cs typeface="55 Helvetica Roman" charset="0"/>
                <a:sym typeface="55 Helvetica Roman" charset="0"/>
              </a:rPr>
              <a:t>1 GLOBAL PARTNERS, LLC • Pharmaceuticals and Life Sciences Consultancy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-50800" y="3086100"/>
            <a:ext cx="10210800" cy="2247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45 Helvetica Light" charset="0"/>
              </a:rPr>
              <a:t>Click to edit Master title style</a:t>
            </a: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-25400" y="5676900"/>
            <a:ext cx="102108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55 Helvetica Roman" charset="0"/>
              </a:rPr>
              <a:t>Click to edit Master text styles</a:t>
            </a:r>
          </a:p>
          <a:p>
            <a:pPr lvl="1"/>
            <a:r>
              <a:rPr lang="en-US">
                <a:sym typeface="55 Helvetica Roman" charset="0"/>
              </a:rPr>
              <a:t>Second level</a:t>
            </a:r>
          </a:p>
          <a:p>
            <a:pPr lvl="2"/>
            <a:r>
              <a:rPr lang="en-US">
                <a:sym typeface="55 Helvetica Roman" charset="0"/>
              </a:rPr>
              <a:t>Third level</a:t>
            </a:r>
          </a:p>
          <a:p>
            <a:pPr lvl="3"/>
            <a:r>
              <a:rPr lang="en-US">
                <a:sym typeface="55 Helvetica Roman" charset="0"/>
              </a:rPr>
              <a:t>Fourth level</a:t>
            </a:r>
          </a:p>
          <a:p>
            <a:pPr lvl="4"/>
            <a:r>
              <a:rPr lang="en-US">
                <a:sym typeface="55 Helvetica Roman" charset="0"/>
              </a:rPr>
              <a:t>Fifth level</a:t>
            </a:r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508000" y="3733800"/>
            <a:ext cx="9144000" cy="1588"/>
          </a:xfrm>
          <a:prstGeom prst="line">
            <a:avLst/>
          </a:prstGeom>
          <a:solidFill>
            <a:srgbClr val="BFBFBF"/>
          </a:solidFill>
          <a:ln w="31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</p:sldLayoutIdLst>
  <p:transition xmlns:p14="http://schemas.microsoft.com/office/powerpoint/2010/main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spc="300">
          <a:solidFill>
            <a:srgbClr val="73002C"/>
          </a:solidFill>
          <a:latin typeface="Helvetica Neue Light"/>
          <a:ea typeface="+mj-ea"/>
          <a:cs typeface="ヒラギノ角ゴ ProN W3" pitchFamily="84" charset="-128"/>
          <a:sym typeface="45 Helvetica Ligh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3002C"/>
          </a:solidFill>
          <a:latin typeface="Helvetica Neue Light" pitchFamily="84" charset="0"/>
          <a:ea typeface="ヒラギノ角ゴ ProN W3" charset="-128"/>
          <a:cs typeface="ヒラギノ角ゴ ProN W3" charset="-128"/>
          <a:sym typeface="45 Helvetica Ligh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3002C"/>
          </a:solidFill>
          <a:latin typeface="Helvetica Neue Light" pitchFamily="84" charset="0"/>
          <a:ea typeface="ヒラギノ角ゴ ProN W3" charset="-128"/>
          <a:cs typeface="ヒラギノ角ゴ ProN W3" charset="-128"/>
          <a:sym typeface="45 Helvetica Ligh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3002C"/>
          </a:solidFill>
          <a:latin typeface="Helvetica Neue Light" pitchFamily="84" charset="0"/>
          <a:ea typeface="ヒラギノ角ゴ ProN W3" charset="-128"/>
          <a:cs typeface="ヒラギノ角ゴ ProN W3" charset="-128"/>
          <a:sym typeface="45 Helvetica Ligh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3002C"/>
          </a:solidFill>
          <a:latin typeface="Helvetica Neue Light" pitchFamily="84" charset="0"/>
          <a:ea typeface="ヒラギノ角ゴ ProN W3" charset="-128"/>
          <a:cs typeface="ヒラギノ角ゴ ProN W3" charset="-128"/>
          <a:sym typeface="45 Helvetica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45 Helvetica Light" charset="0"/>
          <a:ea typeface="ヒラギノ角ゴ ProN W3" charset="-128"/>
          <a:cs typeface="ヒラギノ角ゴ ProN W3" charset="-128"/>
          <a:sym typeface="45 Helvetica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45 Helvetica Light" charset="0"/>
          <a:ea typeface="ヒラギノ角ゴ ProN W3" charset="-128"/>
          <a:cs typeface="ヒラギノ角ゴ ProN W3" charset="-128"/>
          <a:sym typeface="45 Helvetica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45 Helvetica Light" charset="0"/>
          <a:ea typeface="ヒラギノ角ゴ ProN W3" charset="-128"/>
          <a:cs typeface="ヒラギノ角ゴ ProN W3" charset="-128"/>
          <a:sym typeface="45 Helvetica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45 Helvetica Light" charset="0"/>
          <a:ea typeface="ヒラギノ角ゴ ProN W3" charset="-128"/>
          <a:cs typeface="ヒラギノ角ゴ ProN W3" charset="-128"/>
          <a:sym typeface="45 Helvetica Light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Char char="•"/>
        <a:defRPr sz="2400" b="1">
          <a:solidFill>
            <a:srgbClr val="747474"/>
          </a:solidFill>
          <a:latin typeface="65 helvetica bold"/>
          <a:ea typeface="+mn-ea"/>
          <a:cs typeface="ヒラギノ角ゴ ProN W3" pitchFamily="84" charset="-128"/>
          <a:sym typeface="55 Helvetica Roman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buChar char="–"/>
        <a:defRPr sz="2000">
          <a:solidFill>
            <a:srgbClr val="747474"/>
          </a:solidFill>
          <a:latin typeface="Helvetica Neue Light"/>
          <a:ea typeface="ＭＳ Ｐゴシック" charset="0"/>
          <a:cs typeface="Helvetica Neue Light"/>
          <a:sym typeface="55 Helvetica Roman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Char char="•"/>
        <a:defRPr sz="2000">
          <a:solidFill>
            <a:srgbClr val="747474"/>
          </a:solidFill>
          <a:latin typeface="Helvetica Neue Light"/>
          <a:ea typeface="Helvetica Neue Light" pitchFamily="84" charset="0"/>
          <a:cs typeface="Helvetica Neue Light"/>
          <a:sym typeface="55 Helvetica Roman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buChar char="–"/>
        <a:defRPr sz="2000">
          <a:solidFill>
            <a:srgbClr val="747474"/>
          </a:solidFill>
          <a:latin typeface="+mn-lt"/>
          <a:ea typeface="+mn-ea"/>
          <a:cs typeface="+mn-cs"/>
          <a:sym typeface="55 Helvetica Roman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rgbClr val="747474"/>
          </a:solidFill>
          <a:latin typeface="+mn-lt"/>
          <a:ea typeface="+mn-ea"/>
          <a:cs typeface="+mn-cs"/>
          <a:sym typeface="55 Helvetica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rgbClr val="747474"/>
          </a:solidFill>
          <a:latin typeface="+mn-lt"/>
          <a:ea typeface="+mn-ea"/>
          <a:cs typeface="+mn-cs"/>
          <a:sym typeface="55 Helvetica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rgbClr val="747474"/>
          </a:solidFill>
          <a:latin typeface="+mn-lt"/>
          <a:ea typeface="+mn-ea"/>
          <a:cs typeface="+mn-cs"/>
          <a:sym typeface="55 Helvetica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rgbClr val="747474"/>
          </a:solidFill>
          <a:latin typeface="+mn-lt"/>
          <a:ea typeface="+mn-ea"/>
          <a:cs typeface="+mn-cs"/>
          <a:sym typeface="55 Helvetica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rgbClr val="747474"/>
          </a:solidFill>
          <a:latin typeface="+mn-lt"/>
          <a:ea typeface="+mn-ea"/>
          <a:cs typeface="+mn-cs"/>
          <a:sym typeface="55 Helvetica Roman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/>
          </p:cNvSpPr>
          <p:nvPr/>
        </p:nvSpPr>
        <p:spPr bwMode="auto">
          <a:xfrm>
            <a:off x="0" y="7180263"/>
            <a:ext cx="10166350" cy="457200"/>
          </a:xfrm>
          <a:prstGeom prst="rect">
            <a:avLst/>
          </a:prstGeom>
          <a:solidFill>
            <a:srgbClr val="87003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3200">
                <a:solidFill>
                  <a:srgbClr val="000000"/>
                </a:solidFill>
                <a:latin typeface="45 Helvetica Light"/>
                <a:ea typeface="ヒラギノ角ゴ ProN W3"/>
                <a:cs typeface="ヒラギノ角ゴ ProN W3"/>
                <a:sym typeface="45 Helvetica Light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45 Helvetica Light"/>
                <a:ea typeface="ヒラギノ角ゴ ProN W3"/>
                <a:cs typeface="ヒラギノ角ゴ ProN W3"/>
                <a:sym typeface="45 Helvetica Light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45 Helvetica Light"/>
                <a:ea typeface="ヒラギノ角ゴ ProN W3"/>
                <a:cs typeface="ヒラギノ角ゴ ProN W3"/>
                <a:sym typeface="45 Helvetica Light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45 Helvetica Light"/>
                <a:ea typeface="ヒラギノ角ゴ ProN W3"/>
                <a:cs typeface="ヒラギノ角ゴ ProN W3"/>
                <a:sym typeface="45 Helvetica Light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45 Helvetica Light"/>
                <a:ea typeface="ヒラギノ角ゴ ProN W3"/>
                <a:cs typeface="ヒラギノ角ゴ ProN W3"/>
                <a:sym typeface="45 Helvetica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/>
                <a:ea typeface="ヒラギノ角ゴ ProN W3"/>
                <a:cs typeface="ヒラギノ角ゴ ProN W3"/>
                <a:sym typeface="45 Helvetica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/>
                <a:ea typeface="ヒラギノ角ゴ ProN W3"/>
                <a:cs typeface="ヒラギノ角ゴ ProN W3"/>
                <a:sym typeface="45 Helvetica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/>
                <a:ea typeface="ヒラギノ角ゴ ProN W3"/>
                <a:cs typeface="ヒラギノ角ゴ ProN W3"/>
                <a:sym typeface="45 Helvetica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/>
                <a:ea typeface="ヒラギノ角ゴ ProN W3"/>
                <a:cs typeface="ヒラギノ角ゴ ProN W3"/>
                <a:sym typeface="45 Helvetica Light"/>
              </a:defRPr>
            </a:lvl9pPr>
          </a:lstStyle>
          <a:p>
            <a:pPr algn="ctr" eaLnBrk="1" hangingPunct="1">
              <a:defRPr/>
            </a:pPr>
            <a:endParaRPr lang="en-US" altLang="en-US" smtClean="0"/>
          </a:p>
        </p:txBody>
      </p:sp>
      <p:sp>
        <p:nvSpPr>
          <p:cNvPr id="205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379413" y="7239000"/>
            <a:ext cx="269875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FFFFFF"/>
                </a:solidFill>
                <a:latin typeface="55 Helvetica Roman" charset="0"/>
                <a:ea typeface="ヒラギノ角ゴ ProN W3" charset="0"/>
                <a:cs typeface="55 Helvetica Roman" charset="0"/>
                <a:sym typeface="55 Helvetica Roman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9pPr>
          </a:lstStyle>
          <a:p>
            <a:fld id="{820F2843-063C-1A4C-9F17-D4F1026E822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44500" y="76200"/>
            <a:ext cx="9271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45 Helvetica Light" charset="0"/>
              </a:rPr>
              <a:t>Click to edit Master title style</a:t>
            </a:r>
          </a:p>
        </p:txBody>
      </p:sp>
      <p:sp>
        <p:nvSpPr>
          <p:cNvPr id="2053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0" y="1384300"/>
            <a:ext cx="92710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55 Helvetica Roman" charset="0"/>
              </a:rPr>
              <a:t>Click to edit Master text styles</a:t>
            </a:r>
          </a:p>
          <a:p>
            <a:pPr lvl="1"/>
            <a:r>
              <a:rPr lang="en-US">
                <a:sym typeface="55 Helvetica Roman" charset="0"/>
              </a:rPr>
              <a:t>Second level</a:t>
            </a:r>
          </a:p>
          <a:p>
            <a:pPr lvl="2"/>
            <a:r>
              <a:rPr lang="en-US">
                <a:sym typeface="55 Helvetica Roman" charset="0"/>
              </a:rPr>
              <a:t>Third level</a:t>
            </a:r>
          </a:p>
          <a:p>
            <a:pPr lvl="3"/>
            <a:r>
              <a:rPr lang="en-US">
                <a:sym typeface="55 Helvetica Roman" charset="0"/>
              </a:rPr>
              <a:t>Fourth level</a:t>
            </a:r>
          </a:p>
          <a:p>
            <a:pPr lvl="4"/>
            <a:r>
              <a:rPr lang="en-US">
                <a:sym typeface="55 Helvetica Roman" charset="0"/>
              </a:rPr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>
            <a:off x="508000" y="1065213"/>
            <a:ext cx="9144000" cy="1587"/>
          </a:xfrm>
          <a:prstGeom prst="line">
            <a:avLst/>
          </a:prstGeom>
          <a:solidFill>
            <a:srgbClr val="BFBFBF"/>
          </a:solidFill>
          <a:ln w="31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055" name="Picture 11" descr="1GP_logo_KO.eps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6629400"/>
            <a:ext cx="200660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8" r:id="rId3"/>
    <p:sldLayoutId id="2147484006" r:id="rId4"/>
    <p:sldLayoutId id="2147484007" r:id="rId5"/>
    <p:sldLayoutId id="2147484009" r:id="rId6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7003D"/>
          </a:solidFill>
          <a:latin typeface="Helvetica Neue Light"/>
          <a:ea typeface="+mj-ea"/>
          <a:cs typeface="ヒラギノ角ゴ ProN W3" pitchFamily="84" charset="-128"/>
          <a:sym typeface="45 Helvetica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7003D"/>
          </a:solidFill>
          <a:latin typeface="Helvetica Neue Light" pitchFamily="84" charset="0"/>
          <a:ea typeface="ヒラギノ角ゴ ProN W3" charset="-128"/>
          <a:cs typeface="ヒラギノ角ゴ ProN W3" charset="-128"/>
          <a:sym typeface="45 Helvetica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7003D"/>
          </a:solidFill>
          <a:latin typeface="Helvetica Neue Light" pitchFamily="84" charset="0"/>
          <a:ea typeface="ヒラギノ角ゴ ProN W3" charset="-128"/>
          <a:cs typeface="ヒラギノ角ゴ ProN W3" charset="-128"/>
          <a:sym typeface="45 Helvetica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7003D"/>
          </a:solidFill>
          <a:latin typeface="Helvetica Neue Light" pitchFamily="84" charset="0"/>
          <a:ea typeface="ヒラギノ角ゴ ProN W3" charset="-128"/>
          <a:cs typeface="ヒラギノ角ゴ ProN W3" charset="-128"/>
          <a:sym typeface="45 Helvetica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7003D"/>
          </a:solidFill>
          <a:latin typeface="Helvetica Neue Light" pitchFamily="84" charset="0"/>
          <a:ea typeface="ヒラギノ角ゴ ProN W3" charset="-128"/>
          <a:cs typeface="ヒラギノ角ゴ ProN W3" charset="-128"/>
          <a:sym typeface="45 Helvetica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661033"/>
          </a:solidFill>
          <a:latin typeface="45 Helvetica Light" charset="0"/>
          <a:ea typeface="ヒラギノ角ゴ ProN W3" charset="-128"/>
          <a:cs typeface="ヒラギノ角ゴ ProN W3" charset="-128"/>
          <a:sym typeface="45 Helvetica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661033"/>
          </a:solidFill>
          <a:latin typeface="45 Helvetica Light" charset="0"/>
          <a:ea typeface="ヒラギノ角ゴ ProN W3" charset="-128"/>
          <a:cs typeface="ヒラギノ角ゴ ProN W3" charset="-128"/>
          <a:sym typeface="45 Helvetica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661033"/>
          </a:solidFill>
          <a:latin typeface="45 Helvetica Light" charset="0"/>
          <a:ea typeface="ヒラギノ角ゴ ProN W3" charset="-128"/>
          <a:cs typeface="ヒラギノ角ゴ ProN W3" charset="-128"/>
          <a:sym typeface="45 Helvetica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661033"/>
          </a:solidFill>
          <a:latin typeface="45 Helvetica Light" charset="0"/>
          <a:ea typeface="ヒラギノ角ゴ ProN W3" charset="-128"/>
          <a:cs typeface="ヒラギノ角ゴ ProN W3" charset="-128"/>
          <a:sym typeface="45 Helvetica Light" charset="0"/>
        </a:defRPr>
      </a:lvl9pPr>
    </p:titleStyle>
    <p:bodyStyle>
      <a:lvl1pPr marL="266700" indent="-266700" algn="l" rtl="0" eaLnBrk="0" fontAlgn="base" hangingPunct="0">
        <a:spcBef>
          <a:spcPts val="600"/>
        </a:spcBef>
        <a:spcAft>
          <a:spcPct val="0"/>
        </a:spcAft>
        <a:buClr>
          <a:srgbClr val="661033"/>
        </a:buClr>
        <a:buSzPct val="100000"/>
        <a:buFont typeface="55 Helvetica Roman" charset="0"/>
        <a:buChar char="•"/>
        <a:defRPr sz="2200" b="1">
          <a:solidFill>
            <a:srgbClr val="747474"/>
          </a:solidFill>
          <a:latin typeface="65 helvetica bold"/>
          <a:ea typeface="+mn-ea"/>
          <a:cs typeface="ヒラギノ角ゴ ProN W3" pitchFamily="84" charset="-128"/>
          <a:sym typeface="55 Helvetica Roman" charset="0"/>
        </a:defRPr>
      </a:lvl1pPr>
      <a:lvl2pPr marL="660400" indent="-266700" algn="l" rtl="0" eaLnBrk="0" fontAlgn="base" hangingPunct="0">
        <a:spcBef>
          <a:spcPts val="600"/>
        </a:spcBef>
        <a:spcAft>
          <a:spcPct val="0"/>
        </a:spcAft>
        <a:buClr>
          <a:srgbClr val="FF0000"/>
        </a:buClr>
        <a:buSzPct val="100000"/>
        <a:buFont typeface="Wingdings" charset="0"/>
        <a:buChar char="§"/>
        <a:defRPr sz="2000">
          <a:solidFill>
            <a:srgbClr val="747474"/>
          </a:solidFill>
          <a:latin typeface="55 Helvetica Roman (Body)"/>
          <a:ea typeface="ＭＳ Ｐゴシック" charset="0"/>
          <a:cs typeface="55 Helvetica Roman (Body)"/>
          <a:sym typeface="55 Helvetica Roman" charset="0"/>
        </a:defRPr>
      </a:lvl2pPr>
      <a:lvl3pPr marL="1104900" indent="-266700" algn="l" rtl="0" eaLnBrk="0" fontAlgn="base" hangingPunct="0">
        <a:spcBef>
          <a:spcPts val="600"/>
        </a:spcBef>
        <a:spcAft>
          <a:spcPct val="0"/>
        </a:spcAft>
        <a:buClr>
          <a:srgbClr val="FF0000"/>
        </a:buClr>
        <a:buSzPct val="100000"/>
        <a:buFont typeface="Arial" charset="0"/>
        <a:buChar char="•"/>
        <a:defRPr sz="2000">
          <a:solidFill>
            <a:srgbClr val="747474"/>
          </a:solidFill>
          <a:latin typeface="55 Helvetica Roman (Body)"/>
          <a:ea typeface="55 Helvetica Roman (Body)" charset="0"/>
          <a:cs typeface="55 Helvetica Roman (Body)"/>
          <a:sym typeface="55 Helvetica Roman" charset="0"/>
        </a:defRPr>
      </a:lvl3pPr>
      <a:lvl4pPr marL="1549400" indent="-266700" algn="l" rtl="0" eaLnBrk="0" fontAlgn="base" hangingPunct="0">
        <a:spcBef>
          <a:spcPts val="600"/>
        </a:spcBef>
        <a:spcAft>
          <a:spcPct val="0"/>
        </a:spcAft>
        <a:buClr>
          <a:srgbClr val="FF0000"/>
        </a:buClr>
        <a:buSzPct val="100000"/>
        <a:buFont typeface="Arial" charset="0"/>
        <a:buChar char="•"/>
        <a:defRPr sz="2000">
          <a:solidFill>
            <a:srgbClr val="747474"/>
          </a:solidFill>
          <a:latin typeface="55 Helvetica Roman (Body)"/>
          <a:ea typeface="55 Helvetica Roman (Body)" charset="0"/>
          <a:cs typeface="55 Helvetica Roman (Body)"/>
          <a:sym typeface="55 Helvetica Roman" charset="0"/>
        </a:defRPr>
      </a:lvl4pPr>
      <a:lvl5pPr marL="1993900" indent="-266700" algn="l" rtl="0" eaLnBrk="0" fontAlgn="base" hangingPunct="0">
        <a:spcBef>
          <a:spcPts val="600"/>
        </a:spcBef>
        <a:spcAft>
          <a:spcPct val="0"/>
        </a:spcAft>
        <a:buClr>
          <a:srgbClr val="FF0000"/>
        </a:buClr>
        <a:buSzPct val="100000"/>
        <a:buFont typeface="Arial" charset="0"/>
        <a:buChar char="•"/>
        <a:defRPr sz="2000">
          <a:solidFill>
            <a:srgbClr val="747474"/>
          </a:solidFill>
          <a:latin typeface="55 Helvetica Roman (Body)"/>
          <a:ea typeface="55 Helvetica Roman (Body)" charset="0"/>
          <a:cs typeface="55 Helvetica Roman (Body)"/>
          <a:sym typeface="55 Helvetica Roman" charset="0"/>
        </a:defRPr>
      </a:lvl5pPr>
      <a:lvl6pPr marL="2451100" indent="-266700" algn="l" rtl="0" fontAlgn="base">
        <a:spcBef>
          <a:spcPts val="600"/>
        </a:spcBef>
        <a:spcAft>
          <a:spcPct val="0"/>
        </a:spcAft>
        <a:buClr>
          <a:srgbClr val="661033"/>
        </a:buClr>
        <a:buSzPct val="100000"/>
        <a:buFont typeface="55 Helvetica Roman" charset="0"/>
        <a:buChar char="•"/>
        <a:defRPr sz="2000">
          <a:solidFill>
            <a:srgbClr val="747474"/>
          </a:solidFill>
          <a:latin typeface="+mn-lt"/>
          <a:ea typeface="+mn-ea"/>
          <a:cs typeface="+mn-cs"/>
          <a:sym typeface="55 Helvetica Roman" charset="0"/>
        </a:defRPr>
      </a:lvl6pPr>
      <a:lvl7pPr marL="2908300" indent="-266700" algn="l" rtl="0" fontAlgn="base">
        <a:spcBef>
          <a:spcPts val="600"/>
        </a:spcBef>
        <a:spcAft>
          <a:spcPct val="0"/>
        </a:spcAft>
        <a:buClr>
          <a:srgbClr val="661033"/>
        </a:buClr>
        <a:buSzPct val="100000"/>
        <a:buFont typeface="55 Helvetica Roman" charset="0"/>
        <a:buChar char="•"/>
        <a:defRPr sz="2000">
          <a:solidFill>
            <a:srgbClr val="747474"/>
          </a:solidFill>
          <a:latin typeface="+mn-lt"/>
          <a:ea typeface="+mn-ea"/>
          <a:cs typeface="+mn-cs"/>
          <a:sym typeface="55 Helvetica Roman" charset="0"/>
        </a:defRPr>
      </a:lvl7pPr>
      <a:lvl8pPr marL="3365500" indent="-266700" algn="l" rtl="0" fontAlgn="base">
        <a:spcBef>
          <a:spcPts val="600"/>
        </a:spcBef>
        <a:spcAft>
          <a:spcPct val="0"/>
        </a:spcAft>
        <a:buClr>
          <a:srgbClr val="661033"/>
        </a:buClr>
        <a:buSzPct val="100000"/>
        <a:buFont typeface="55 Helvetica Roman" charset="0"/>
        <a:buChar char="•"/>
        <a:defRPr sz="2000">
          <a:solidFill>
            <a:srgbClr val="747474"/>
          </a:solidFill>
          <a:latin typeface="+mn-lt"/>
          <a:ea typeface="+mn-ea"/>
          <a:cs typeface="+mn-cs"/>
          <a:sym typeface="55 Helvetica Roman" charset="0"/>
        </a:defRPr>
      </a:lvl8pPr>
      <a:lvl9pPr marL="3822700" indent="-266700" algn="l" rtl="0" fontAlgn="base">
        <a:spcBef>
          <a:spcPts val="600"/>
        </a:spcBef>
        <a:spcAft>
          <a:spcPct val="0"/>
        </a:spcAft>
        <a:buClr>
          <a:srgbClr val="661033"/>
        </a:buClr>
        <a:buSzPct val="100000"/>
        <a:buFont typeface="55 Helvetica Roman" charset="0"/>
        <a:buChar char="•"/>
        <a:defRPr sz="2000">
          <a:solidFill>
            <a:srgbClr val="747474"/>
          </a:solidFill>
          <a:latin typeface="+mn-lt"/>
          <a:ea typeface="+mn-ea"/>
          <a:cs typeface="+mn-cs"/>
          <a:sym typeface="55 Helvetica Roman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2"/>
          <p:cNvSpPr>
            <a:spLocks noGrp="1"/>
          </p:cNvSpPr>
          <p:nvPr>
            <p:ph type="title"/>
          </p:nvPr>
        </p:nvSpPr>
        <p:spPr>
          <a:xfrm>
            <a:off x="-176213" y="150813"/>
            <a:ext cx="10080626" cy="655637"/>
          </a:xfrm>
        </p:spPr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rgbClr val="660033"/>
                </a:solidFill>
                <a:latin typeface="+mj-lt"/>
                <a:sym typeface="45 Helvetica Light"/>
              </a:rPr>
              <a:t>Northcentral University </a:t>
            </a:r>
            <a:r>
              <a:rPr lang="en-US" altLang="en-US" b="1" dirty="0" smtClean="0">
                <a:solidFill>
                  <a:srgbClr val="660033"/>
                </a:solidFill>
                <a:latin typeface="+mj-lt"/>
                <a:cs typeface="Arial" panose="020B0604020202020204" pitchFamily="34" charset="0"/>
                <a:sym typeface="45 Helvetica Light"/>
              </a:rPr>
              <a:t>Lambda Eta Chapter</a:t>
            </a:r>
            <a:endParaRPr lang="en-US" altLang="en-US" b="1" dirty="0" smtClean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  <a:sym typeface="45 Helvetica Light"/>
            </a:endParaRPr>
          </a:p>
        </p:txBody>
      </p:sp>
      <p:sp>
        <p:nvSpPr>
          <p:cNvPr id="7171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9pPr>
          </a:lstStyle>
          <a:p>
            <a:fld id="{8E1235E8-1A40-DA45-85C1-A84500FF2444}" type="slidenum">
              <a:rPr lang="en-US" sz="1100">
                <a:solidFill>
                  <a:srgbClr val="FFFFFF"/>
                </a:solidFill>
                <a:latin typeface="55 Helvetica Roman" charset="0"/>
                <a:cs typeface="55 Helvetica Roman" charset="0"/>
                <a:sym typeface="55 Helvetica Roman" charset="0"/>
              </a:rPr>
              <a:pPr/>
              <a:t>1</a:t>
            </a:fld>
            <a:endParaRPr lang="en-US" sz="1100">
              <a:solidFill>
                <a:srgbClr val="FFFFFF"/>
              </a:solidFill>
              <a:latin typeface="55 Helvetica Roman" charset="0"/>
              <a:cs typeface="55 Helvetica Roman" charset="0"/>
              <a:sym typeface="55 Helvetica Roman" charset="0"/>
            </a:endParaRPr>
          </a:p>
        </p:txBody>
      </p:sp>
      <p:pic>
        <p:nvPicPr>
          <p:cNvPr id="7172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1373188"/>
            <a:ext cx="5603875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5544" y="3882008"/>
            <a:ext cx="8496944" cy="1077218"/>
          </a:xfrm>
          <a:prstGeom prst="rect">
            <a:avLst/>
          </a:prstGeom>
          <a:solidFill>
            <a:srgbClr val="87003D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9pPr>
          </a:lstStyle>
          <a:p>
            <a:pPr algn="ctr"/>
            <a:r>
              <a:rPr lang="en-US" b="1">
                <a:solidFill>
                  <a:schemeClr val="bg1"/>
                </a:solidFill>
                <a:latin typeface="Arial" charset="0"/>
                <a:cs typeface="Arial" charset="0"/>
              </a:rPr>
              <a:t>Building Your Personal Brand – </a:t>
            </a:r>
          </a:p>
          <a:p>
            <a:pPr algn="ctr"/>
            <a:r>
              <a:rPr lang="en-US" b="1">
                <a:solidFill>
                  <a:schemeClr val="bg1"/>
                </a:solidFill>
                <a:latin typeface="Arial" charset="0"/>
                <a:cs typeface="Arial" charset="0"/>
              </a:rPr>
              <a:t>A Key to Your Future Success</a:t>
            </a:r>
          </a:p>
        </p:txBody>
      </p:sp>
      <p:sp>
        <p:nvSpPr>
          <p:cNvPr id="7176" name="TextBox 6"/>
          <p:cNvSpPr txBox="1">
            <a:spLocks noChangeArrowheads="1"/>
          </p:cNvSpPr>
          <p:nvPr/>
        </p:nvSpPr>
        <p:spPr bwMode="auto">
          <a:xfrm>
            <a:off x="2546350" y="5380038"/>
            <a:ext cx="50419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9pPr>
          </a:lstStyle>
          <a:p>
            <a:pPr algn="ctr"/>
            <a:r>
              <a:rPr lang="en-US">
                <a:latin typeface="Arial" charset="0"/>
                <a:cs typeface="Arial" charset="0"/>
              </a:rPr>
              <a:t>Richard T. Minoff</a:t>
            </a:r>
          </a:p>
          <a:p>
            <a:pPr algn="ctr"/>
            <a:r>
              <a:rPr lang="en-US">
                <a:latin typeface="Arial" charset="0"/>
                <a:cs typeface="Arial" charset="0"/>
              </a:rPr>
              <a:t>May 3, 2018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b="1">
                <a:solidFill>
                  <a:srgbClr val="660033"/>
                </a:solidFill>
                <a:latin typeface="Helvetica Neue Light" charset="0"/>
                <a:ea typeface="ヒラギノ角ゴ ProN W3" charset="0"/>
                <a:cs typeface="Helvetica Neue Light" charset="0"/>
              </a:rPr>
              <a:t>What is Your Personal Brand?</a:t>
            </a:r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025" y="1146175"/>
            <a:ext cx="4465638" cy="5688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9pPr>
          </a:lstStyle>
          <a:p>
            <a:fld id="{7A4FD193-FB79-2643-B5C4-51986DE75C9C}" type="slidenum">
              <a:rPr lang="en-US" sz="1100">
                <a:solidFill>
                  <a:srgbClr val="FFFFFF"/>
                </a:solidFill>
                <a:latin typeface="55 Helvetica Roman" charset="0"/>
                <a:cs typeface="55 Helvetica Roman" charset="0"/>
                <a:sym typeface="55 Helvetica Roman" charset="0"/>
              </a:rPr>
              <a:pPr/>
              <a:t>10</a:t>
            </a:fld>
            <a:endParaRPr lang="en-US" sz="1100">
              <a:solidFill>
                <a:srgbClr val="FFFFFF"/>
              </a:solidFill>
              <a:latin typeface="55 Helvetica Roman" charset="0"/>
              <a:cs typeface="55 Helvetica Roman" charset="0"/>
              <a:sym typeface="55 Helvetica Roman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9"/>
          <a:stretch>
            <a:fillRect/>
          </a:stretch>
        </p:blipFill>
        <p:spPr bwMode="auto">
          <a:xfrm>
            <a:off x="4719638" y="2370138"/>
            <a:ext cx="5029200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b="1">
                <a:solidFill>
                  <a:srgbClr val="660033"/>
                </a:solidFill>
                <a:latin typeface="Helvetica Neue Light" charset="0"/>
                <a:ea typeface="ヒラギノ角ゴ ProN W3" charset="0"/>
                <a:cs typeface="Helvetica Neue Light" charset="0"/>
              </a:rPr>
              <a:t>Ask Yourself…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660033"/>
              </a:buClr>
            </a:pPr>
            <a:r>
              <a:rPr lang="en-US" sz="2800">
                <a:solidFill>
                  <a:srgbClr val="660033"/>
                </a:solidFill>
                <a:latin typeface="65 helvetica bold" charset="0"/>
                <a:ea typeface="ヒラギノ角ゴ ProN W3" charset="0"/>
                <a:cs typeface="ヒラギノ角ゴ ProN W3" charset="0"/>
              </a:rPr>
              <a:t>What makes you special?</a:t>
            </a:r>
          </a:p>
          <a:p>
            <a:pPr lvl="1">
              <a:buClr>
                <a:srgbClr val="660033"/>
              </a:buClr>
            </a:pPr>
            <a:r>
              <a:rPr lang="en-US" sz="2800">
                <a:solidFill>
                  <a:srgbClr val="660033"/>
                </a:solidFill>
                <a:latin typeface="55 Helvetica Roman (Body)" charset="0"/>
                <a:cs typeface="55 Helvetica Roman (Body)" charset="0"/>
              </a:rPr>
              <a:t>What are your greatest strengths?</a:t>
            </a:r>
          </a:p>
          <a:p>
            <a:pPr lvl="1">
              <a:buClr>
                <a:srgbClr val="660033"/>
              </a:buClr>
            </a:pPr>
            <a:r>
              <a:rPr lang="en-US" sz="2800">
                <a:solidFill>
                  <a:srgbClr val="660033"/>
                </a:solidFill>
                <a:latin typeface="55 Helvetica Roman (Body)" charset="0"/>
                <a:cs typeface="55 Helvetica Roman (Body)" charset="0"/>
              </a:rPr>
              <a:t>What differentiates you from others?</a:t>
            </a:r>
          </a:p>
          <a:p>
            <a:pPr>
              <a:buClr>
                <a:srgbClr val="660033"/>
              </a:buClr>
            </a:pPr>
            <a:r>
              <a:rPr lang="en-US" sz="2800">
                <a:solidFill>
                  <a:srgbClr val="660033"/>
                </a:solidFill>
                <a:latin typeface="65 helvetica bold" charset="0"/>
                <a:ea typeface="ヒラギノ角ゴ ProN W3" charset="0"/>
                <a:cs typeface="ヒラギノ角ゴ ProN W3" charset="0"/>
              </a:rPr>
              <a:t>How does your uniqueness translate to value?</a:t>
            </a:r>
          </a:p>
          <a:p>
            <a:pPr lvl="1">
              <a:buClr>
                <a:srgbClr val="660033"/>
              </a:buClr>
            </a:pPr>
            <a:r>
              <a:rPr lang="en-US" sz="2800">
                <a:solidFill>
                  <a:srgbClr val="660033"/>
                </a:solidFill>
                <a:latin typeface="55 Helvetica Roman (Body)" charset="0"/>
                <a:cs typeface="55 Helvetica Roman (Body)" charset="0"/>
              </a:rPr>
              <a:t>What are your most significant accomplishments?</a:t>
            </a:r>
          </a:p>
          <a:p>
            <a:pPr lvl="1">
              <a:buClr>
                <a:srgbClr val="660033"/>
              </a:buClr>
            </a:pPr>
            <a:r>
              <a:rPr lang="en-US" sz="2800">
                <a:solidFill>
                  <a:srgbClr val="660033"/>
                </a:solidFill>
                <a:latin typeface="55 Helvetica Roman (Body)" charset="0"/>
                <a:cs typeface="55 Helvetica Roman (Body)" charset="0"/>
              </a:rPr>
              <a:t>What do people come to you for?</a:t>
            </a:r>
          </a:p>
          <a:p>
            <a:pPr>
              <a:buClr>
                <a:srgbClr val="660033"/>
              </a:buClr>
            </a:pPr>
            <a:r>
              <a:rPr lang="en-US" sz="2800">
                <a:solidFill>
                  <a:srgbClr val="660033"/>
                </a:solidFill>
                <a:latin typeface="65 helvetica bold" charset="0"/>
                <a:ea typeface="ヒラギノ角ゴ ProN W3" charset="0"/>
                <a:cs typeface="ヒラギノ角ゴ ProN W3" charset="0"/>
              </a:rPr>
              <a:t>What do you want to be known for?</a:t>
            </a:r>
          </a:p>
          <a:p>
            <a:pPr lvl="1">
              <a:buClr>
                <a:srgbClr val="660033"/>
              </a:buClr>
            </a:pPr>
            <a:r>
              <a:rPr lang="en-US" sz="2800">
                <a:solidFill>
                  <a:srgbClr val="660033"/>
                </a:solidFill>
                <a:latin typeface="55 Helvetica Roman (Body)" charset="0"/>
                <a:cs typeface="55 Helvetica Roman (Body)" charset="0"/>
              </a:rPr>
              <a:t>What do you want others to think when they hear your name?</a:t>
            </a:r>
          </a:p>
          <a:p>
            <a:pPr>
              <a:buClr>
                <a:srgbClr val="660033"/>
              </a:buClr>
            </a:pPr>
            <a:endParaRPr lang="en-US" sz="3100">
              <a:solidFill>
                <a:srgbClr val="660033"/>
              </a:solidFill>
              <a:latin typeface="65 helvetica bold" charset="0"/>
              <a:ea typeface="ヒラギノ角ゴ ProN W3" charset="0"/>
              <a:cs typeface="ヒラギノ角ゴ ProN W3" charset="0"/>
            </a:endParaRPr>
          </a:p>
          <a:p>
            <a:endParaRPr lang="en-US" sz="3100">
              <a:latin typeface="65 helvetica bold" charset="0"/>
              <a:ea typeface="ヒラギノ角ゴ ProN W3" charset="0"/>
              <a:cs typeface="ヒラギノ角ゴ ProN W3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b="1">
                <a:solidFill>
                  <a:srgbClr val="660033"/>
                </a:solidFill>
                <a:latin typeface="Helvetica Neue Light" charset="0"/>
                <a:ea typeface="ヒラギノ角ゴ ProN W3" charset="0"/>
                <a:cs typeface="Helvetica Neue Light" charset="0"/>
              </a:rPr>
              <a:t>Building Your Personal Brand –</a:t>
            </a:r>
            <a:br>
              <a:rPr lang="en-US" b="1">
                <a:solidFill>
                  <a:srgbClr val="660033"/>
                </a:solidFill>
                <a:latin typeface="Helvetica Neue Light" charset="0"/>
                <a:ea typeface="ヒラギノ角ゴ ProN W3" charset="0"/>
                <a:cs typeface="Helvetica Neue Light" charset="0"/>
              </a:rPr>
            </a:br>
            <a:r>
              <a:rPr lang="en-US" b="1">
                <a:solidFill>
                  <a:srgbClr val="660033"/>
                </a:solidFill>
                <a:latin typeface="Helvetica Neue Light" charset="0"/>
                <a:ea typeface="ヒラギノ角ゴ ProN W3" charset="0"/>
                <a:cs typeface="Helvetica Neue Light" charset="0"/>
              </a:rPr>
              <a:t>Personal Development Assignment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44500" y="1384300"/>
            <a:ext cx="9271000" cy="5594350"/>
          </a:xfrm>
        </p:spPr>
        <p:txBody>
          <a:bodyPr/>
          <a:lstStyle/>
          <a:p>
            <a:pPr>
              <a:buFont typeface="Wingdings" charset="0"/>
              <a:buChar char="§"/>
            </a:pPr>
            <a:r>
              <a:rPr lang="en-US" sz="2400">
                <a:solidFill>
                  <a:schemeClr val="tx1"/>
                </a:solidFill>
                <a:latin typeface="65 helvetica bold" charset="0"/>
                <a:ea typeface="ヒラギノ角ゴ ProN W3" charset="0"/>
                <a:cs typeface="ヒラギノ角ゴ ProN W3" charset="0"/>
              </a:rPr>
              <a:t>Think through the questions posed and brainstorm your inputs </a:t>
            </a:r>
          </a:p>
          <a:p>
            <a:pPr>
              <a:buFont typeface="Wingdings" charset="0"/>
              <a:buChar char="§"/>
            </a:pPr>
            <a:r>
              <a:rPr lang="en-US" sz="2400">
                <a:solidFill>
                  <a:schemeClr val="tx1"/>
                </a:solidFill>
                <a:latin typeface="65 helvetica bold" charset="0"/>
                <a:ea typeface="ヒラギノ角ゴ ProN W3" charset="0"/>
                <a:cs typeface="ヒラギノ角ゴ ProN W3" charset="0"/>
              </a:rPr>
              <a:t>Develop ‘your personal USP’ </a:t>
            </a:r>
          </a:p>
          <a:p>
            <a:pPr>
              <a:buFont typeface="Wingdings" charset="0"/>
              <a:buChar char="§"/>
            </a:pPr>
            <a:r>
              <a:rPr lang="en-US" sz="2400">
                <a:solidFill>
                  <a:schemeClr val="tx1"/>
                </a:solidFill>
                <a:latin typeface="65 helvetica bold" charset="0"/>
                <a:ea typeface="ヒラギノ角ゴ ProN W3" charset="0"/>
                <a:cs typeface="ヒラギノ角ゴ ProN W3" charset="0"/>
              </a:rPr>
              <a:t>Develop ‘your personal brand statement’ – a memorable, punchy sentence that becomes your mantra in your communications   </a:t>
            </a:r>
          </a:p>
          <a:p>
            <a:pPr>
              <a:buFont typeface="Wingdings" charset="0"/>
              <a:buChar char="§"/>
            </a:pPr>
            <a:r>
              <a:rPr lang="en-US" sz="2400">
                <a:solidFill>
                  <a:schemeClr val="tx1"/>
                </a:solidFill>
                <a:latin typeface="65 helvetica bold" charset="0"/>
                <a:ea typeface="ヒラギノ角ゴ ProN W3" charset="0"/>
                <a:cs typeface="ヒラギノ角ゴ ProN W3" charset="0"/>
              </a:rPr>
              <a:t>Think in terms of what will set you apart from others but it must be authentic (maybe even a bit aspirational)  </a:t>
            </a:r>
          </a:p>
          <a:p>
            <a:pPr>
              <a:buFont typeface="Wingdings" charset="0"/>
              <a:buChar char="§"/>
            </a:pPr>
            <a:endParaRPr lang="en-US" sz="2400">
              <a:solidFill>
                <a:schemeClr val="tx1"/>
              </a:solidFill>
              <a:latin typeface="65 helvetica bold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9pPr>
          </a:lstStyle>
          <a:p>
            <a:fld id="{46D8E30C-26DD-9247-B836-E575776401D0}" type="slidenum">
              <a:rPr lang="en-US" sz="1100">
                <a:solidFill>
                  <a:srgbClr val="FFFFFF"/>
                </a:solidFill>
                <a:latin typeface="55 Helvetica Roman" charset="0"/>
                <a:cs typeface="55 Helvetica Roman" charset="0"/>
                <a:sym typeface="55 Helvetica Roman" charset="0"/>
              </a:rPr>
              <a:pPr/>
              <a:t>12</a:t>
            </a:fld>
            <a:endParaRPr lang="en-US" sz="1100">
              <a:solidFill>
                <a:srgbClr val="FFFFFF"/>
              </a:solidFill>
              <a:latin typeface="55 Helvetica Roman" charset="0"/>
              <a:cs typeface="55 Helvetica Roman" charset="0"/>
              <a:sym typeface="55 Helvetica Roman" charset="0"/>
            </a:endParaRPr>
          </a:p>
        </p:txBody>
      </p:sp>
      <p:pic>
        <p:nvPicPr>
          <p:cNvPr id="2150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4" b="10687"/>
          <a:stretch>
            <a:fillRect/>
          </a:stretch>
        </p:blipFill>
        <p:spPr bwMode="auto">
          <a:xfrm>
            <a:off x="2847975" y="4746625"/>
            <a:ext cx="3592513" cy="2303463"/>
          </a:xfrm>
          <a:prstGeom prst="rect">
            <a:avLst/>
          </a:prstGeom>
          <a:noFill/>
          <a:ln w="19050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00050" y="280988"/>
            <a:ext cx="8883650" cy="817562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b="1">
                <a:solidFill>
                  <a:srgbClr val="660033"/>
                </a:solidFill>
                <a:latin typeface="Helvetica Neue Light" charset="0"/>
                <a:ea typeface="ヒラギノ角ゴ ProN W3" charset="0"/>
                <a:cs typeface="Helvetica Neue Light" charset="0"/>
              </a:rPr>
              <a:t>Brand Statement Examples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00050" y="1722438"/>
            <a:ext cx="8883650" cy="4452937"/>
          </a:xfrm>
        </p:spPr>
        <p:txBody>
          <a:bodyPr/>
          <a:lstStyle/>
          <a:p>
            <a:pPr marL="4763" indent="0">
              <a:spcBef>
                <a:spcPct val="0"/>
              </a:spcBef>
              <a:buFont typeface="55 Helvetica Roman" charset="0"/>
              <a:buNone/>
            </a:pPr>
            <a:r>
              <a:rPr lang="en-US" sz="2700">
                <a:solidFill>
                  <a:schemeClr val="tx1"/>
                </a:solidFill>
                <a:latin typeface="65 helvetica bold" charset="0"/>
                <a:ea typeface="ヒラギノ角ゴ ProN W3" charset="0"/>
                <a:cs typeface="ヒラギノ角ゴ ProN W3" charset="0"/>
              </a:rPr>
              <a:t>“I help businesses and individuals build and promote lasting brands.”</a:t>
            </a:r>
          </a:p>
          <a:p>
            <a:pPr marL="4763" indent="0">
              <a:spcBef>
                <a:spcPct val="0"/>
              </a:spcBef>
              <a:buFont typeface="55 Helvetica Roman" charset="0"/>
              <a:buNone/>
            </a:pPr>
            <a:endParaRPr lang="en-US" sz="2700">
              <a:solidFill>
                <a:schemeClr val="tx1"/>
              </a:solidFill>
              <a:latin typeface="65 helvetica bold" charset="0"/>
              <a:ea typeface="ヒラギノ角ゴ ProN W3" charset="0"/>
              <a:cs typeface="ヒラギノ角ゴ ProN W3" charset="0"/>
            </a:endParaRPr>
          </a:p>
          <a:p>
            <a:pPr marL="4763" indent="0">
              <a:spcBef>
                <a:spcPct val="0"/>
              </a:spcBef>
              <a:buFont typeface="55 Helvetica Roman" charset="0"/>
              <a:buNone/>
            </a:pPr>
            <a:r>
              <a:rPr lang="en-US" sz="2700">
                <a:solidFill>
                  <a:srgbClr val="660033"/>
                </a:solidFill>
                <a:latin typeface="65 helvetica bold" charset="0"/>
                <a:ea typeface="ヒラギノ角ゴ ProN W3" charset="0"/>
                <a:cs typeface="ヒラギノ角ゴ ProN W3" charset="0"/>
              </a:rPr>
              <a:t>“I am a global brand strategist and visionary who creates opportunity for my clients and their brands”    </a:t>
            </a:r>
          </a:p>
          <a:p>
            <a:pPr marL="4763" indent="0">
              <a:spcBef>
                <a:spcPct val="0"/>
              </a:spcBef>
              <a:buFont typeface="55 Helvetica Roman" charset="0"/>
              <a:buNone/>
            </a:pPr>
            <a:endParaRPr lang="en-US" sz="2700">
              <a:solidFill>
                <a:srgbClr val="660033"/>
              </a:solidFill>
              <a:latin typeface="65 helvetica bold" charset="0"/>
              <a:ea typeface="ヒラギノ角ゴ ProN W3" charset="0"/>
              <a:cs typeface="ヒラギノ角ゴ ProN W3" charset="0"/>
            </a:endParaRPr>
          </a:p>
          <a:p>
            <a:pPr marL="4763" indent="0">
              <a:spcBef>
                <a:spcPct val="0"/>
              </a:spcBef>
              <a:buFont typeface="55 Helvetica Roman" charset="0"/>
              <a:buNone/>
            </a:pPr>
            <a:r>
              <a:rPr lang="en-US" sz="2700">
                <a:solidFill>
                  <a:schemeClr val="tx1"/>
                </a:solidFill>
                <a:latin typeface="65 helvetica bold" charset="0"/>
                <a:ea typeface="ヒラギノ角ゴ ProN W3" charset="0"/>
                <a:cs typeface="ヒラギノ角ゴ ProN W3" charset="0"/>
              </a:rPr>
              <a:t>“I am a social media consultant who specializes in helping people best utilize LinkedIn and other social media”</a:t>
            </a:r>
          </a:p>
          <a:p>
            <a:pPr marL="4763" indent="0">
              <a:spcBef>
                <a:spcPct val="0"/>
              </a:spcBef>
              <a:buFont typeface="55 Helvetica Roman" charset="0"/>
              <a:buNone/>
            </a:pPr>
            <a:endParaRPr lang="en-US" sz="2700">
              <a:solidFill>
                <a:schemeClr val="tx1"/>
              </a:solidFill>
              <a:latin typeface="65 helvetica bold" charset="0"/>
              <a:ea typeface="ヒラギノ角ゴ ProN W3" charset="0"/>
              <a:cs typeface="ヒラギノ角ゴ ProN W3" charset="0"/>
            </a:endParaRPr>
          </a:p>
          <a:p>
            <a:pPr marL="4763" indent="0">
              <a:spcBef>
                <a:spcPct val="0"/>
              </a:spcBef>
              <a:buFont typeface="55 Helvetica Roman" charset="0"/>
              <a:buNone/>
            </a:pPr>
            <a:r>
              <a:rPr lang="en-US" sz="2700">
                <a:solidFill>
                  <a:srgbClr val="660033"/>
                </a:solidFill>
                <a:latin typeface="65 helvetica bold" charset="0"/>
                <a:ea typeface="ヒラギノ角ゴ ProN W3" charset="0"/>
                <a:cs typeface="ヒラギノ角ゴ ProN W3" charset="0"/>
              </a:rPr>
              <a:t>“I am an influence connector who helps people build personal and professional relationships”  </a:t>
            </a:r>
          </a:p>
          <a:p>
            <a:pPr marL="4763" indent="0">
              <a:spcBef>
                <a:spcPct val="0"/>
              </a:spcBef>
              <a:buFont typeface="55 Helvetica Roman" charset="0"/>
              <a:buNone/>
            </a:pPr>
            <a:endParaRPr lang="en-US" sz="2700">
              <a:solidFill>
                <a:srgbClr val="660033"/>
              </a:solidFill>
              <a:latin typeface="65 helvetica bold" charset="0"/>
              <a:ea typeface="ヒラギノ角ゴ ProN W3" charset="0"/>
              <a:cs typeface="ヒラギノ角ゴ ProN W3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b="1">
                <a:solidFill>
                  <a:srgbClr val="660033"/>
                </a:solidFill>
                <a:latin typeface="Helvetica Neue Light" charset="0"/>
                <a:ea typeface="ヒラギノ角ゴ ProN W3" charset="0"/>
                <a:cs typeface="Helvetica Neue Light" charset="0"/>
              </a:rPr>
              <a:t>How Do We Communicate a Personal Brand? </a:t>
            </a:r>
          </a:p>
        </p:txBody>
      </p:sp>
      <p:pic>
        <p:nvPicPr>
          <p:cNvPr id="24579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5450" y="1722438"/>
            <a:ext cx="6440488" cy="3605212"/>
          </a:xfrm>
        </p:spPr>
      </p:pic>
      <p:sp>
        <p:nvSpPr>
          <p:cNvPr id="2458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9pPr>
          </a:lstStyle>
          <a:p>
            <a:fld id="{4E20B531-4333-584B-800F-AEF0FFA97EF4}" type="slidenum">
              <a:rPr lang="en-US" sz="1100">
                <a:solidFill>
                  <a:srgbClr val="FFFFFF"/>
                </a:solidFill>
                <a:latin typeface="55 Helvetica Roman" charset="0"/>
                <a:cs typeface="55 Helvetica Roman" charset="0"/>
                <a:sym typeface="55 Helvetica Roman" charset="0"/>
              </a:rPr>
              <a:pPr/>
              <a:t>14</a:t>
            </a:fld>
            <a:endParaRPr lang="en-US" sz="1100">
              <a:solidFill>
                <a:srgbClr val="FFFFFF"/>
              </a:solidFill>
              <a:latin typeface="55 Helvetica Roman" charset="0"/>
              <a:cs typeface="55 Helvetica Roman" charset="0"/>
              <a:sym typeface="55 Helvetica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3565" y="6113312"/>
            <a:ext cx="9865096" cy="584775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45 Helvetica Light"/>
                <a:ea typeface="ヒラギノ角ゴ ProN W3"/>
                <a:cs typeface="ヒラギノ角ゴ ProN W3"/>
                <a:sym typeface="45 Helvetica Light"/>
              </a:rPr>
              <a:t>EVERY INTERACTION IS AN OPPORTUNITY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b="1">
                <a:solidFill>
                  <a:srgbClr val="660033"/>
                </a:solidFill>
                <a:latin typeface="Helvetica Neue Light" charset="0"/>
                <a:ea typeface="ヒラギノ角ゴ ProN W3" charset="0"/>
                <a:cs typeface="Helvetica Neue Light" charset="0"/>
              </a:rPr>
              <a:t>Create and Express Your Brand Personality?</a:t>
            </a:r>
          </a:p>
        </p:txBody>
      </p:sp>
      <p:sp>
        <p:nvSpPr>
          <p:cNvPr id="25603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9pPr>
          </a:lstStyle>
          <a:p>
            <a:fld id="{A968650A-9420-904D-9AB7-1CE2112C5E98}" type="slidenum">
              <a:rPr lang="en-US" sz="1100">
                <a:solidFill>
                  <a:srgbClr val="FFFFFF"/>
                </a:solidFill>
                <a:latin typeface="55 Helvetica Roman" charset="0"/>
                <a:cs typeface="55 Helvetica Roman" charset="0"/>
                <a:sym typeface="55 Helvetica Roman" charset="0"/>
              </a:rPr>
              <a:pPr/>
              <a:t>15</a:t>
            </a:fld>
            <a:endParaRPr lang="en-US" sz="1100">
              <a:solidFill>
                <a:srgbClr val="FFFFFF"/>
              </a:solidFill>
              <a:latin typeface="55 Helvetica Roman" charset="0"/>
              <a:cs typeface="55 Helvetica Roman" charset="0"/>
              <a:sym typeface="55 Helvetica Roman" charset="0"/>
            </a:endParaRPr>
          </a:p>
        </p:txBody>
      </p:sp>
      <p:pic>
        <p:nvPicPr>
          <p:cNvPr id="2560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42"/>
          <a:stretch>
            <a:fillRect/>
          </a:stretch>
        </p:blipFill>
        <p:spPr bwMode="auto">
          <a:xfrm>
            <a:off x="976313" y="1793875"/>
            <a:ext cx="8218487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39738" y="328613"/>
            <a:ext cx="8851900" cy="674687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b="1">
                <a:latin typeface="Helvetica Neue Light" charset="0"/>
                <a:ea typeface="ヒラギノ角ゴ ProN W3" charset="0"/>
                <a:cs typeface="Helvetica Neue Light" charset="0"/>
              </a:rPr>
              <a:t>What’s a Brand Personality &amp; Persona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03225" y="1350963"/>
            <a:ext cx="8426450" cy="4452937"/>
          </a:xfrm>
        </p:spPr>
        <p:txBody>
          <a:bodyPr/>
          <a:lstStyle/>
          <a:p>
            <a:pPr>
              <a:buFont typeface="Wingdings" charset="0"/>
              <a:buChar char="§"/>
            </a:pPr>
            <a:r>
              <a:rPr lang="en-US" sz="2400">
                <a:solidFill>
                  <a:schemeClr val="tx1"/>
                </a:solidFill>
                <a:latin typeface="65 helvetica bold" charset="0"/>
                <a:ea typeface="ヒラギノ角ゴ ProN W3" charset="0"/>
                <a:cs typeface="ヒラギノ角ゴ ProN W3" charset="0"/>
              </a:rPr>
              <a:t>Consider yourself as a business with a personality which connects because people have relationships with personalities not objects</a:t>
            </a:r>
          </a:p>
          <a:p>
            <a:pPr>
              <a:buFont typeface="Wingdings" charset="0"/>
              <a:buChar char="§"/>
            </a:pPr>
            <a:r>
              <a:rPr lang="en-US" sz="2400">
                <a:solidFill>
                  <a:schemeClr val="tx1"/>
                </a:solidFill>
                <a:latin typeface="65 helvetica bold" charset="0"/>
                <a:ea typeface="ヒラギノ角ゴ ProN W3" charset="0"/>
                <a:cs typeface="ヒラギノ角ゴ ProN W3" charset="0"/>
              </a:rPr>
              <a:t>Start by describing your personality as someone else would describe you</a:t>
            </a:r>
          </a:p>
          <a:p>
            <a:pPr>
              <a:buFont typeface="Wingdings" charset="0"/>
              <a:buChar char="§"/>
            </a:pPr>
            <a:r>
              <a:rPr lang="en-US" sz="2400">
                <a:solidFill>
                  <a:schemeClr val="tx1"/>
                </a:solidFill>
                <a:latin typeface="65 helvetica bold" charset="0"/>
                <a:ea typeface="ヒラギノ角ゴ ProN W3" charset="0"/>
                <a:cs typeface="ヒラギノ角ゴ ProN W3" charset="0"/>
              </a:rPr>
              <a:t>It’s like your brand’s flavor</a:t>
            </a:r>
          </a:p>
          <a:p>
            <a:pPr>
              <a:buFont typeface="Wingdings" charset="0"/>
              <a:buChar char="§"/>
            </a:pPr>
            <a:r>
              <a:rPr lang="en-US" sz="2400">
                <a:solidFill>
                  <a:schemeClr val="tx1"/>
                </a:solidFill>
                <a:latin typeface="65 helvetica bold" charset="0"/>
                <a:ea typeface="ヒラギノ角ゴ ProN W3" charset="0"/>
                <a:cs typeface="ヒラギノ角ゴ ProN W3" charset="0"/>
              </a:rPr>
              <a:t>Adjectives!</a:t>
            </a:r>
          </a:p>
        </p:txBody>
      </p:sp>
      <p:pic>
        <p:nvPicPr>
          <p:cNvPr id="26628" name="Picture 3" descr="GreenMandM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925" y="4427538"/>
            <a:ext cx="3678238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3228975" y="6973888"/>
            <a:ext cx="27749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599" tIns="50799" rIns="101599" bIns="50799">
            <a:spAutoFit/>
          </a:bodyPr>
          <a:lstStyle>
            <a:lvl1pPr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9pPr>
          </a:lstStyle>
          <a:p>
            <a:pPr algn="r"/>
            <a:r>
              <a:rPr lang="en-US" sz="1100">
                <a:solidFill>
                  <a:schemeClr val="tx1"/>
                </a:solidFill>
                <a:latin typeface="Corbel" charset="0"/>
                <a:ea typeface="MS PGothic" charset="0"/>
                <a:cs typeface="MS PGothic" charset="0"/>
              </a:rPr>
              <a:t>M&amp;M is a registered trademark of Mars, Inc.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b="1">
                <a:solidFill>
                  <a:srgbClr val="660033"/>
                </a:solidFill>
                <a:latin typeface="Helvetica Neue Light" charset="0"/>
                <a:ea typeface="ヒラギノ角ゴ ProN W3" charset="0"/>
                <a:cs typeface="Helvetica Neue Light" charset="0"/>
              </a:rPr>
              <a:t>Getting Started With Developing </a:t>
            </a:r>
            <a:br>
              <a:rPr lang="en-US" b="1">
                <a:solidFill>
                  <a:srgbClr val="660033"/>
                </a:solidFill>
                <a:latin typeface="Helvetica Neue Light" charset="0"/>
                <a:ea typeface="ヒラギノ角ゴ ProN W3" charset="0"/>
                <a:cs typeface="Helvetica Neue Light" charset="0"/>
              </a:rPr>
            </a:br>
            <a:r>
              <a:rPr lang="en-US" b="1">
                <a:solidFill>
                  <a:srgbClr val="660033"/>
                </a:solidFill>
                <a:latin typeface="Helvetica Neue Light" charset="0"/>
                <a:ea typeface="ヒラギノ角ゴ ProN W3" charset="0"/>
                <a:cs typeface="Helvetica Neue Light" charset="0"/>
              </a:rPr>
              <a:t>Your Brand Personality &amp; Persona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9pPr>
          </a:lstStyle>
          <a:p>
            <a:fld id="{5E6133AE-C6DE-1847-B978-2ABAE69D8D4B}" type="slidenum">
              <a:rPr lang="en-US" sz="1100">
                <a:solidFill>
                  <a:srgbClr val="FFFFFF"/>
                </a:solidFill>
                <a:latin typeface="55 Helvetica Roman" charset="0"/>
                <a:cs typeface="55 Helvetica Roman" charset="0"/>
                <a:sym typeface="55 Helvetica Roman" charset="0"/>
              </a:rPr>
              <a:pPr/>
              <a:t>17</a:t>
            </a:fld>
            <a:endParaRPr lang="en-US" sz="1100">
              <a:solidFill>
                <a:srgbClr val="FFFFFF"/>
              </a:solidFill>
              <a:latin typeface="55 Helvetica Roman" charset="0"/>
              <a:cs typeface="55 Helvetica Roman" charset="0"/>
              <a:sym typeface="55 Helvetica Roman" charset="0"/>
            </a:endParaRPr>
          </a:p>
        </p:txBody>
      </p:sp>
      <p:pic>
        <p:nvPicPr>
          <p:cNvPr id="2867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374775"/>
            <a:ext cx="5891212" cy="408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13" y="3416300"/>
            <a:ext cx="400050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b="1">
                <a:solidFill>
                  <a:srgbClr val="660033"/>
                </a:solidFill>
                <a:latin typeface="Helvetica Neue Light" charset="0"/>
                <a:ea typeface="ヒラギノ角ゴ ProN W3" charset="0"/>
                <a:cs typeface="Helvetica Neue Light" charset="0"/>
              </a:rPr>
              <a:t>Building Your Personal Brand –</a:t>
            </a:r>
            <a:br>
              <a:rPr lang="en-US" b="1">
                <a:solidFill>
                  <a:srgbClr val="660033"/>
                </a:solidFill>
                <a:latin typeface="Helvetica Neue Light" charset="0"/>
                <a:ea typeface="ヒラギノ角ゴ ProN W3" charset="0"/>
                <a:cs typeface="Helvetica Neue Light" charset="0"/>
              </a:rPr>
            </a:br>
            <a:r>
              <a:rPr lang="en-US" b="1">
                <a:solidFill>
                  <a:srgbClr val="660033"/>
                </a:solidFill>
                <a:latin typeface="Helvetica Neue Light" charset="0"/>
                <a:ea typeface="ヒラギノ角ゴ ProN W3" charset="0"/>
                <a:cs typeface="Helvetica Neue Light" charset="0"/>
              </a:rPr>
              <a:t>Personal Development Assignment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44500" y="1384300"/>
            <a:ext cx="9271000" cy="5594350"/>
          </a:xfrm>
        </p:spPr>
        <p:txBody>
          <a:bodyPr/>
          <a:lstStyle/>
          <a:p>
            <a:pPr>
              <a:buFont typeface="Wingdings" charset="0"/>
              <a:buChar char="§"/>
            </a:pPr>
            <a:r>
              <a:rPr lang="en-US" sz="2400">
                <a:solidFill>
                  <a:schemeClr val="tx1"/>
                </a:solidFill>
                <a:latin typeface="65 helvetica bold" charset="0"/>
                <a:ea typeface="ヒラギノ角ゴ ProN W3" charset="0"/>
                <a:cs typeface="ヒラギノ角ゴ ProN W3" charset="0"/>
              </a:rPr>
              <a:t>Work hard to assess what your personality is from your perspective and from someone else’s perspective </a:t>
            </a:r>
          </a:p>
          <a:p>
            <a:pPr>
              <a:buFont typeface="Wingdings" charset="0"/>
              <a:buChar char="§"/>
            </a:pPr>
            <a:r>
              <a:rPr lang="en-US" sz="2400">
                <a:solidFill>
                  <a:schemeClr val="tx1"/>
                </a:solidFill>
                <a:latin typeface="65 helvetica bold" charset="0"/>
                <a:ea typeface="ヒラギノ角ゴ ProN W3" charset="0"/>
                <a:cs typeface="ヒラギノ角ゴ ProN W3" charset="0"/>
              </a:rPr>
              <a:t>Develop ‘your personal brand personality as a series of 5-7 personality traits that distinguish you </a:t>
            </a:r>
          </a:p>
          <a:p>
            <a:pPr>
              <a:buFont typeface="Wingdings" charset="0"/>
              <a:buChar char="§"/>
            </a:pPr>
            <a:r>
              <a:rPr lang="en-US" sz="2400">
                <a:solidFill>
                  <a:schemeClr val="tx1"/>
                </a:solidFill>
                <a:latin typeface="65 helvetica bold" charset="0"/>
                <a:ea typeface="ヒラギノ角ゴ ProN W3" charset="0"/>
                <a:cs typeface="ヒラギノ角ゴ ProN W3" charset="0"/>
              </a:rPr>
              <a:t>Once you’ve thought about your personality attributes, how would you describe that as a persona – develop a phrase or think of a person that epitomizes you   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9pPr>
          </a:lstStyle>
          <a:p>
            <a:fld id="{397B0CB6-DFE4-F84C-B23E-3D7338B17F51}" type="slidenum">
              <a:rPr lang="en-US" sz="1100">
                <a:solidFill>
                  <a:srgbClr val="FFFFFF"/>
                </a:solidFill>
                <a:latin typeface="55 Helvetica Roman" charset="0"/>
                <a:cs typeface="55 Helvetica Roman" charset="0"/>
                <a:sym typeface="55 Helvetica Roman" charset="0"/>
              </a:rPr>
              <a:pPr/>
              <a:t>18</a:t>
            </a:fld>
            <a:endParaRPr lang="en-US" sz="1100">
              <a:solidFill>
                <a:srgbClr val="FFFFFF"/>
              </a:solidFill>
              <a:latin typeface="55 Helvetica Roman" charset="0"/>
              <a:cs typeface="55 Helvetica Roman" charset="0"/>
              <a:sym typeface="55 Helvetica Roman" charset="0"/>
            </a:endParaRPr>
          </a:p>
        </p:txBody>
      </p:sp>
      <p:pic>
        <p:nvPicPr>
          <p:cNvPr id="2970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88" y="4238625"/>
            <a:ext cx="3614737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07988" y="328613"/>
            <a:ext cx="8883650" cy="627062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b="1">
                <a:solidFill>
                  <a:srgbClr val="660033"/>
                </a:solidFill>
                <a:latin typeface="Helvetica Neue Light" charset="0"/>
                <a:ea typeface="ヒラギノ角ゴ ProN W3" charset="0"/>
                <a:cs typeface="Helvetica Neue Light" charset="0"/>
              </a:rPr>
              <a:t>Building Your Personal Brand With </a:t>
            </a:r>
            <a:br>
              <a:rPr lang="en-US" b="1">
                <a:solidFill>
                  <a:srgbClr val="660033"/>
                </a:solidFill>
                <a:latin typeface="Helvetica Neue Light" charset="0"/>
                <a:ea typeface="ヒラギノ角ゴ ProN W3" charset="0"/>
                <a:cs typeface="Helvetica Neue Light" charset="0"/>
              </a:rPr>
            </a:br>
            <a:r>
              <a:rPr lang="en-US" b="1">
                <a:solidFill>
                  <a:srgbClr val="660033"/>
                </a:solidFill>
                <a:latin typeface="Helvetica Neue Light" charset="0"/>
                <a:ea typeface="ヒラギノ角ゴ ProN W3" charset="0"/>
                <a:cs typeface="Helvetica Neue Light" charset="0"/>
              </a:rPr>
              <a:t>Imagery / Logo / Taglines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331788" y="1538288"/>
            <a:ext cx="8426450" cy="4451350"/>
          </a:xfrm>
        </p:spPr>
        <p:txBody>
          <a:bodyPr/>
          <a:lstStyle/>
          <a:p>
            <a:pPr>
              <a:buFont typeface="Wingdings" charset="0"/>
              <a:buChar char="§"/>
            </a:pPr>
            <a:r>
              <a:rPr lang="en-US" sz="2400">
                <a:solidFill>
                  <a:schemeClr val="tx1"/>
                </a:solidFill>
                <a:latin typeface="65 helvetica bold" charset="0"/>
                <a:ea typeface="ヒラギノ角ゴ ProN W3" charset="0"/>
                <a:cs typeface="ヒラギノ角ゴ ProN W3" charset="0"/>
              </a:rPr>
              <a:t>Words – Name and tag line</a:t>
            </a:r>
          </a:p>
          <a:p>
            <a:pPr>
              <a:buFont typeface="Wingdings" charset="0"/>
              <a:buChar char="§"/>
            </a:pPr>
            <a:r>
              <a:rPr lang="en-US" sz="2400">
                <a:solidFill>
                  <a:schemeClr val="tx1"/>
                </a:solidFill>
                <a:latin typeface="65 helvetica bold" charset="0"/>
                <a:ea typeface="ヒラギノ角ゴ ProN W3" charset="0"/>
                <a:cs typeface="ヒラギノ角ゴ ProN W3" charset="0"/>
              </a:rPr>
              <a:t>Icon – picture, symbol, or image</a:t>
            </a:r>
          </a:p>
          <a:p>
            <a:pPr>
              <a:buFont typeface="Wingdings" charset="0"/>
              <a:buChar char="§"/>
            </a:pPr>
            <a:r>
              <a:rPr lang="en-US" sz="2400">
                <a:solidFill>
                  <a:schemeClr val="tx1"/>
                </a:solidFill>
                <a:latin typeface="65 helvetica bold" charset="0"/>
                <a:ea typeface="ヒラギノ角ゴ ProN W3" charset="0"/>
                <a:cs typeface="ヒラギノ角ゴ ProN W3" charset="0"/>
              </a:rPr>
              <a:t>Color – the primary and secondary color</a:t>
            </a:r>
          </a:p>
          <a:p>
            <a:pPr lvl="1"/>
            <a:r>
              <a:rPr lang="en-US" sz="2400" i="1">
                <a:solidFill>
                  <a:schemeClr val="tx1"/>
                </a:solidFill>
                <a:latin typeface="55 Helvetica Roman (Body)" charset="0"/>
                <a:cs typeface="55 Helvetica Roman (Body)" charset="0"/>
              </a:rPr>
              <a:t>Tip</a:t>
            </a:r>
            <a:r>
              <a:rPr lang="en-US" sz="2400">
                <a:solidFill>
                  <a:schemeClr val="tx1"/>
                </a:solidFill>
                <a:latin typeface="55 Helvetica Roman (Body)" charset="0"/>
                <a:cs typeface="55 Helvetica Roman (Body)" charset="0"/>
              </a:rPr>
              <a:t>: Colors have meaning. Choose them </a:t>
            </a:r>
            <a:br>
              <a:rPr lang="en-US" sz="2400">
                <a:solidFill>
                  <a:schemeClr val="tx1"/>
                </a:solidFill>
                <a:latin typeface="55 Helvetica Roman (Body)" charset="0"/>
                <a:cs typeface="55 Helvetica Roman (Body)" charset="0"/>
              </a:rPr>
            </a:br>
            <a:r>
              <a:rPr lang="en-US" sz="2400">
                <a:solidFill>
                  <a:schemeClr val="tx1"/>
                </a:solidFill>
                <a:latin typeface="55 Helvetica Roman (Body)" charset="0"/>
                <a:cs typeface="55 Helvetica Roman (Body)" charset="0"/>
              </a:rPr>
              <a:t>carefully. </a:t>
            </a:r>
          </a:p>
          <a:p>
            <a:pPr lvl="1"/>
            <a:r>
              <a:rPr lang="en-US" sz="2400" i="1">
                <a:solidFill>
                  <a:schemeClr val="tx1"/>
                </a:solidFill>
                <a:latin typeface="55 Helvetica Roman (Body)" charset="0"/>
                <a:cs typeface="55 Helvetica Roman (Body)" charset="0"/>
              </a:rPr>
              <a:t>Tip</a:t>
            </a:r>
            <a:r>
              <a:rPr lang="en-US" sz="2400">
                <a:solidFill>
                  <a:schemeClr val="tx1"/>
                </a:solidFill>
                <a:latin typeface="55 Helvetica Roman (Body)" charset="0"/>
                <a:cs typeface="55 Helvetica Roman (Body)" charset="0"/>
              </a:rPr>
              <a:t>: Search “psychology of color” before</a:t>
            </a:r>
            <a:br>
              <a:rPr lang="en-US" sz="2400">
                <a:solidFill>
                  <a:schemeClr val="tx1"/>
                </a:solidFill>
                <a:latin typeface="55 Helvetica Roman (Body)" charset="0"/>
                <a:cs typeface="55 Helvetica Roman (Body)" charset="0"/>
              </a:rPr>
            </a:br>
            <a:r>
              <a:rPr lang="en-US" sz="2400">
                <a:solidFill>
                  <a:schemeClr val="tx1"/>
                </a:solidFill>
                <a:latin typeface="55 Helvetica Roman (Body)" charset="0"/>
                <a:cs typeface="55 Helvetica Roman (Body)" charset="0"/>
              </a:rPr>
              <a:t>making your final color choice to ensure the</a:t>
            </a:r>
            <a:br>
              <a:rPr lang="en-US" sz="2400">
                <a:solidFill>
                  <a:schemeClr val="tx1"/>
                </a:solidFill>
                <a:latin typeface="55 Helvetica Roman (Body)" charset="0"/>
                <a:cs typeface="55 Helvetica Roman (Body)" charset="0"/>
              </a:rPr>
            </a:br>
            <a:r>
              <a:rPr lang="en-US" sz="2400">
                <a:solidFill>
                  <a:schemeClr val="tx1"/>
                </a:solidFill>
                <a:latin typeface="55 Helvetica Roman (Body)" charset="0"/>
                <a:cs typeface="55 Helvetica Roman (Body)" charset="0"/>
              </a:rPr>
              <a:t>colors align with the feeling you want to </a:t>
            </a:r>
            <a:br>
              <a:rPr lang="en-US" sz="2400">
                <a:solidFill>
                  <a:schemeClr val="tx1"/>
                </a:solidFill>
                <a:latin typeface="55 Helvetica Roman (Body)" charset="0"/>
                <a:cs typeface="55 Helvetica Roman (Body)" charset="0"/>
              </a:rPr>
            </a:br>
            <a:r>
              <a:rPr lang="en-US" sz="2400">
                <a:solidFill>
                  <a:schemeClr val="tx1"/>
                </a:solidFill>
                <a:latin typeface="55 Helvetica Roman (Body)" charset="0"/>
                <a:cs typeface="55 Helvetica Roman (Body)" charset="0"/>
              </a:rPr>
              <a:t>create.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5" y="4919663"/>
            <a:ext cx="3184525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063" y="1793875"/>
            <a:ext cx="3109912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13" y="4457700"/>
            <a:ext cx="3411537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78" b="25694"/>
          <a:stretch>
            <a:fillRect/>
          </a:stretch>
        </p:blipFill>
        <p:spPr bwMode="auto">
          <a:xfrm>
            <a:off x="427038" y="5292725"/>
            <a:ext cx="28575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b="1">
                <a:solidFill>
                  <a:srgbClr val="660033"/>
                </a:solidFill>
                <a:latin typeface="Helvetica Neue Light" charset="0"/>
                <a:ea typeface="ヒラギノ角ゴ ProN W3" charset="0"/>
                <a:cs typeface="Helvetica Neue Light" charset="0"/>
              </a:rPr>
              <a:t>What We’ll Cover Today…</a:t>
            </a:r>
            <a:r>
              <a:rPr lang="en-US" b="1">
                <a:latin typeface="Helvetica Neue Light" charset="0"/>
                <a:ea typeface="ヒラギノ角ゴ ProN W3" charset="0"/>
                <a:cs typeface="Helvetica Neue Light" charset="0"/>
              </a:rPr>
              <a:t> </a:t>
            </a:r>
            <a:endParaRPr lang="en-US">
              <a:latin typeface="Helvetica Neue Light" charset="0"/>
              <a:ea typeface="ヒラギノ角ゴ ProN W3" charset="0"/>
              <a:cs typeface="Helvetica Neue Light" charset="0"/>
            </a:endParaRPr>
          </a:p>
        </p:txBody>
      </p:sp>
      <p:pic>
        <p:nvPicPr>
          <p:cNvPr id="8195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0000" y="1835150"/>
            <a:ext cx="7620000" cy="3810000"/>
          </a:xfrm>
        </p:spPr>
      </p:pic>
      <p:sp>
        <p:nvSpPr>
          <p:cNvPr id="819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9pPr>
          </a:lstStyle>
          <a:p>
            <a:fld id="{6A7ABBDE-64CC-FF4F-A16D-1538F55967EA}" type="slidenum">
              <a:rPr lang="en-US" sz="1100">
                <a:solidFill>
                  <a:srgbClr val="FFFFFF"/>
                </a:solidFill>
                <a:latin typeface="55 Helvetica Roman" charset="0"/>
                <a:cs typeface="55 Helvetica Roman" charset="0"/>
                <a:sym typeface="55 Helvetica Roman" charset="0"/>
              </a:rPr>
              <a:pPr/>
              <a:t>2</a:t>
            </a:fld>
            <a:endParaRPr lang="en-US" sz="1100">
              <a:solidFill>
                <a:srgbClr val="FFFFFF"/>
              </a:solidFill>
              <a:latin typeface="55 Helvetica Roman" charset="0"/>
              <a:cs typeface="55 Helvetica Roman" charset="0"/>
              <a:sym typeface="55 Helvetica Roman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71488" y="138113"/>
            <a:ext cx="8820150" cy="973137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b="1">
                <a:solidFill>
                  <a:srgbClr val="660033"/>
                </a:solidFill>
                <a:latin typeface="Helvetica Neue Light" charset="0"/>
                <a:ea typeface="ヒラギノ角ゴ ProN W3" charset="0"/>
                <a:cs typeface="Helvetica Neue Light" charset="0"/>
              </a:rPr>
              <a:t>The Powerful World of Color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5088" y="1344613"/>
            <a:ext cx="7180262" cy="4953000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55 Helvetica Roman"/>
              <a:buNone/>
              <a:defRPr/>
            </a:pP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sym typeface="55 Helvetica Roman"/>
              </a:rPr>
              <a:t>Red = power, passion, excitement, energy, courage</a:t>
            </a:r>
          </a:p>
          <a:p>
            <a:pPr marL="0" indent="0" fontAlgn="auto">
              <a:spcAft>
                <a:spcPts val="0"/>
              </a:spcAft>
              <a:buFont typeface="55 Helvetica Roman"/>
              <a:buNone/>
              <a:defRPr/>
            </a:pP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sym typeface="55 Helvetica Roman"/>
              </a:rPr>
              <a:t>Green = money, envy, environment, earth, youthfulness</a:t>
            </a:r>
          </a:p>
          <a:p>
            <a:pPr marL="0" indent="0" fontAlgn="auto">
              <a:spcAft>
                <a:spcPts val="0"/>
              </a:spcAft>
              <a:buFont typeface="55 Helvetica Roman"/>
              <a:buNone/>
              <a:defRPr/>
            </a:pP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sym typeface="55 Helvetica Roman"/>
              </a:rPr>
              <a:t>Blue = trust, integrity, communication, serene, calming</a:t>
            </a:r>
          </a:p>
          <a:p>
            <a:pPr marL="0" indent="0" fontAlgn="auto">
              <a:spcAft>
                <a:spcPts val="0"/>
              </a:spcAft>
              <a:buFont typeface="55 Helvetica Roman"/>
              <a:buNone/>
              <a:defRPr/>
            </a:pP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sym typeface="55 Helvetica Roman"/>
              </a:rPr>
              <a:t>Purple = luxury, decadence, whimsy</a:t>
            </a:r>
          </a:p>
          <a:p>
            <a:pPr marL="0" indent="0" fontAlgn="auto">
              <a:spcAft>
                <a:spcPts val="0"/>
              </a:spcAft>
              <a:buFont typeface="55 Helvetica Roman"/>
              <a:buNone/>
              <a:defRPr/>
            </a:pP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sym typeface="55 Helvetica Roman"/>
              </a:rPr>
              <a:t>Black = luxury, glamour, sophistication, death, emptiness</a:t>
            </a:r>
          </a:p>
          <a:p>
            <a:pPr marL="0" indent="0" fontAlgn="auto">
              <a:spcAft>
                <a:spcPts val="0"/>
              </a:spcAft>
              <a:buFont typeface="55 Helvetica Roman"/>
              <a:buNone/>
              <a:defRPr/>
            </a:pP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sym typeface="55 Helvetica Roman"/>
              </a:rPr>
              <a:t>Yellow = fun, friendly, happiness</a:t>
            </a:r>
          </a:p>
          <a:p>
            <a:pPr marL="0" indent="0" fontAlgn="auto">
              <a:spcAft>
                <a:spcPts val="0"/>
              </a:spcAft>
              <a:buFont typeface="55 Helvetica Roman"/>
              <a:buNone/>
              <a:defRPr/>
            </a:pP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sym typeface="55 Helvetica Roman"/>
              </a:rPr>
              <a:t>Orange = fun, playful, social, physical comfort, warmth</a:t>
            </a:r>
          </a:p>
          <a:p>
            <a:pPr marL="0" indent="0" fontAlgn="auto">
              <a:spcAft>
                <a:spcPts val="0"/>
              </a:spcAft>
              <a:buFont typeface="55 Helvetica Roman"/>
              <a:buNone/>
              <a:defRPr/>
            </a:pP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sym typeface="55 Helvetica Roman"/>
              </a:rPr>
              <a:t>Pink = feminine, love, nurturing, caring, sweet</a:t>
            </a:r>
          </a:p>
          <a:p>
            <a:pPr marL="0" indent="0" fontAlgn="auto">
              <a:spcAft>
                <a:spcPts val="0"/>
              </a:spcAft>
              <a:buFont typeface="55 Helvetica Roman"/>
              <a:buNone/>
              <a:defRPr/>
            </a:pP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sym typeface="55 Helvetica Roman"/>
              </a:rPr>
              <a:t>Brown = warmth, safety, reliability, dependability, earth</a:t>
            </a:r>
          </a:p>
          <a:p>
            <a:pPr marL="0" indent="0" fontAlgn="auto">
              <a:spcAft>
                <a:spcPts val="0"/>
              </a:spcAft>
              <a:buFont typeface="55 Helvetica Roman"/>
              <a:buNone/>
              <a:defRPr/>
            </a:pPr>
            <a:endParaRPr lang="en-US" dirty="0">
              <a:solidFill>
                <a:schemeClr val="tx1">
                  <a:lumMod val="90000"/>
                  <a:lumOff val="10000"/>
                </a:schemeClr>
              </a:solidFill>
              <a:sym typeface="55 Helvetica Roman"/>
            </a:endParaRPr>
          </a:p>
        </p:txBody>
      </p:sp>
      <p:grpSp>
        <p:nvGrpSpPr>
          <p:cNvPr id="32772" name="Group 1"/>
          <p:cNvGrpSpPr>
            <a:grpSpLocks/>
          </p:cNvGrpSpPr>
          <p:nvPr/>
        </p:nvGrpSpPr>
        <p:grpSpPr bwMode="auto">
          <a:xfrm>
            <a:off x="690563" y="1287463"/>
            <a:ext cx="393700" cy="4732337"/>
            <a:chOff x="846138" y="2166938"/>
            <a:chExt cx="395287" cy="4732337"/>
          </a:xfrm>
        </p:grpSpPr>
        <p:sp>
          <p:nvSpPr>
            <p:cNvPr id="4" name="Oval 3"/>
            <p:cNvSpPr>
              <a:spLocks noChangeArrowheads="1"/>
            </p:cNvSpPr>
            <p:nvPr/>
          </p:nvSpPr>
          <p:spPr bwMode="auto">
            <a:xfrm>
              <a:off x="862077" y="2684463"/>
              <a:ext cx="313998" cy="341312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lIns="101599" tIns="50799" rIns="101599" bIns="50799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  <a:sym typeface="45 Helvetica Light"/>
              </a:endParaRPr>
            </a:p>
          </p:txBody>
        </p:sp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846138" y="2166938"/>
              <a:ext cx="313998" cy="3413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lIns="101599" tIns="50799" rIns="101599" bIns="50799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  <a:sym typeface="45 Helvetica Light"/>
              </a:endParaRPr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858889" y="3228975"/>
              <a:ext cx="313998" cy="3429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lIns="101599" tIns="50799" rIns="101599" bIns="50799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  <a:sym typeface="45 Helvetica Light"/>
              </a:endParaRP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890767" y="3794125"/>
              <a:ext cx="313998" cy="341313"/>
            </a:xfrm>
            <a:prstGeom prst="ellipse">
              <a:avLst/>
            </a:prstGeom>
            <a:solidFill>
              <a:srgbClr val="40404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lIns="101599" tIns="50799" rIns="101599" bIns="50799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  <a:sym typeface="45 Helvetica Light"/>
              </a:endParaRP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890767" y="4357688"/>
              <a:ext cx="313998" cy="3429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lIns="101599" tIns="50799" rIns="101599" bIns="50799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  <a:sym typeface="45 Helvetica Light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903518" y="4922838"/>
              <a:ext cx="312404" cy="3429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lIns="101599" tIns="50799" rIns="101599" bIns="50799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  <a:sym typeface="45 Helvetica Light"/>
              </a:endParaRP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903518" y="5472113"/>
              <a:ext cx="312404" cy="341312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lIns="101599" tIns="50799" rIns="101599" bIns="50799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  <a:sym typeface="45 Helvetica Light"/>
              </a:endParaRPr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916270" y="6019800"/>
              <a:ext cx="312404" cy="342900"/>
            </a:xfrm>
            <a:prstGeom prst="ellipse">
              <a:avLst/>
            </a:prstGeom>
            <a:solidFill>
              <a:srgbClr val="FF54F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lIns="101599" tIns="50799" rIns="101599" bIns="50799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  <a:sym typeface="45 Helvetica Light"/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929021" y="6556375"/>
              <a:ext cx="312404" cy="342900"/>
            </a:xfrm>
            <a:prstGeom prst="ellipse">
              <a:avLst/>
            </a:prstGeom>
            <a:solidFill>
              <a:srgbClr val="652D0B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lIns="101599" tIns="50799" rIns="101599" bIns="50799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  <a:cs typeface="+mn-cs"/>
                <a:sym typeface="45 Helvetica Light"/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38100" y="4667250"/>
            <a:ext cx="10210800" cy="738188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>
                <a:latin typeface="Calibri" pitchFamily="34" charset="0"/>
                <a:cs typeface="Helvetica Neue Light"/>
              </a:rPr>
              <a:t>1 Global Partners, LLC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366713" y="209550"/>
            <a:ext cx="8851900" cy="925513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b="1">
                <a:solidFill>
                  <a:srgbClr val="660033"/>
                </a:solidFill>
                <a:latin typeface="Helvetica Neue Light" charset="0"/>
                <a:ea typeface="ヒラギノ角ゴ ProN W3" charset="0"/>
                <a:cs typeface="Helvetica Neue Light" charset="0"/>
              </a:rPr>
              <a:t>Personal Brand Communication Today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71488" y="1217613"/>
            <a:ext cx="8851900" cy="4452937"/>
          </a:xfrm>
        </p:spPr>
        <p:txBody>
          <a:bodyPr/>
          <a:lstStyle/>
          <a:p>
            <a:pPr>
              <a:buFont typeface="Wingdings" charset="0"/>
              <a:buChar char="§"/>
            </a:pPr>
            <a:r>
              <a:rPr lang="en-US" sz="2400">
                <a:solidFill>
                  <a:schemeClr val="tx1"/>
                </a:solidFill>
                <a:latin typeface="65 helvetica bold" charset="0"/>
                <a:ea typeface="ヒラギノ角ゴ ProN W3" charset="0"/>
                <a:cs typeface="ヒラギノ角ゴ ProN W3" charset="0"/>
              </a:rPr>
              <a:t>Select the appropriate mediums</a:t>
            </a:r>
          </a:p>
          <a:p>
            <a:pPr>
              <a:buFont typeface="Wingdings" charset="0"/>
              <a:buChar char="§"/>
            </a:pPr>
            <a:r>
              <a:rPr lang="en-US" sz="2400">
                <a:solidFill>
                  <a:schemeClr val="tx1"/>
                </a:solidFill>
                <a:latin typeface="65 helvetica bold" charset="0"/>
                <a:ea typeface="ヒラギノ角ゴ ProN W3" charset="0"/>
                <a:cs typeface="ヒラギノ角ゴ ProN W3" charset="0"/>
              </a:rPr>
              <a:t>Doing everything everywhere = little return</a:t>
            </a:r>
          </a:p>
          <a:p>
            <a:pPr>
              <a:buFont typeface="Wingdings" charset="0"/>
              <a:buChar char="§"/>
            </a:pPr>
            <a:r>
              <a:rPr lang="en-US" sz="2400">
                <a:solidFill>
                  <a:schemeClr val="tx1"/>
                </a:solidFill>
                <a:latin typeface="65 helvetica bold" charset="0"/>
                <a:ea typeface="ヒラギノ角ゴ ProN W3" charset="0"/>
                <a:cs typeface="ヒラギノ角ゴ ProN W3" charset="0"/>
              </a:rPr>
              <a:t>How does your audience get its </a:t>
            </a:r>
            <a:br>
              <a:rPr lang="en-US" sz="2400">
                <a:solidFill>
                  <a:schemeClr val="tx1"/>
                </a:solidFill>
                <a:latin typeface="65 helvetica bold" charset="0"/>
                <a:ea typeface="ヒラギノ角ゴ ProN W3" charset="0"/>
                <a:cs typeface="ヒラギノ角ゴ ProN W3" charset="0"/>
              </a:rPr>
            </a:br>
            <a:r>
              <a:rPr lang="en-US" sz="2400">
                <a:solidFill>
                  <a:schemeClr val="tx1"/>
                </a:solidFill>
                <a:latin typeface="65 helvetica bold" charset="0"/>
                <a:ea typeface="ヒラギノ角ゴ ProN W3" charset="0"/>
                <a:cs typeface="ヒラギノ角ゴ ProN W3" charset="0"/>
              </a:rPr>
              <a:t>information?</a:t>
            </a:r>
          </a:p>
          <a:p>
            <a:pPr>
              <a:buFont typeface="Wingdings" charset="0"/>
              <a:buChar char="§"/>
            </a:pPr>
            <a:r>
              <a:rPr lang="en-US" sz="2400">
                <a:solidFill>
                  <a:schemeClr val="tx1"/>
                </a:solidFill>
                <a:latin typeface="65 helvetica bold" charset="0"/>
                <a:ea typeface="ヒラギノ角ゴ ProN W3" charset="0"/>
                <a:cs typeface="ヒラギノ角ゴ ProN W3" charset="0"/>
              </a:rPr>
              <a:t>Online/offline</a:t>
            </a:r>
          </a:p>
        </p:txBody>
      </p:sp>
      <p:pic>
        <p:nvPicPr>
          <p:cNvPr id="34820" name="Picture 3" descr="Fotolia_38715072_X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378200"/>
            <a:ext cx="3335338" cy="3333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9" r="16142"/>
          <a:stretch>
            <a:fillRect/>
          </a:stretch>
        </p:blipFill>
        <p:spPr bwMode="auto">
          <a:xfrm>
            <a:off x="1047750" y="4170363"/>
            <a:ext cx="41529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 descr="SocialResume_Exampl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1362075"/>
            <a:ext cx="8453438" cy="5799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7" name="Title 1"/>
          <p:cNvSpPr>
            <a:spLocks noGrp="1"/>
          </p:cNvSpPr>
          <p:nvPr>
            <p:ph type="title"/>
          </p:nvPr>
        </p:nvSpPr>
        <p:spPr>
          <a:xfrm>
            <a:off x="444500" y="76200"/>
            <a:ext cx="9271000" cy="709613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b="1">
                <a:solidFill>
                  <a:srgbClr val="660033"/>
                </a:solidFill>
                <a:latin typeface="Helvetica Neue Light" charset="0"/>
                <a:ea typeface="ヒラギノ角ゴ ProN W3" charset="0"/>
                <a:cs typeface="Helvetica Neue Light" charset="0"/>
              </a:rPr>
              <a:t>Be Smart, Creative and Stand Apart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cebookExampl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996950"/>
            <a:ext cx="6129338" cy="291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FacebookExample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4300538"/>
            <a:ext cx="6099175" cy="289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acebookExample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838" y="2938463"/>
            <a:ext cx="6051550" cy="2874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3" name="Title 2"/>
          <p:cNvSpPr>
            <a:spLocks noGrp="1"/>
          </p:cNvSpPr>
          <p:nvPr>
            <p:ph type="title"/>
          </p:nvPr>
        </p:nvSpPr>
        <p:spPr>
          <a:xfrm>
            <a:off x="-20638" y="6350"/>
            <a:ext cx="9975851" cy="9906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b="1">
                <a:solidFill>
                  <a:srgbClr val="660033"/>
                </a:solidFill>
                <a:latin typeface="Helvetica Neue Light" charset="0"/>
                <a:ea typeface="ヒラギノ角ゴ ProN W3" charset="0"/>
                <a:cs typeface="Helvetica Neue Light" charset="0"/>
              </a:rPr>
              <a:t>The Objective is to Separate Yourself From Others!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 descr="BlogExampl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003300"/>
            <a:ext cx="9128125" cy="5662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5" name="Title 1"/>
          <p:cNvSpPr>
            <a:spLocks noGrp="1"/>
          </p:cNvSpPr>
          <p:nvPr>
            <p:ph type="title"/>
          </p:nvPr>
        </p:nvSpPr>
        <p:spPr>
          <a:xfrm>
            <a:off x="50800" y="-42863"/>
            <a:ext cx="9864725" cy="990601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b="1">
                <a:solidFill>
                  <a:srgbClr val="660033"/>
                </a:solidFill>
                <a:latin typeface="Helvetica Neue Light" charset="0"/>
                <a:ea typeface="ヒラギノ角ゴ ProN W3" charset="0"/>
                <a:cs typeface="Helvetica Neue Light" charset="0"/>
              </a:rPr>
              <a:t>The Objective is to Separate Yourself From Others</a:t>
            </a:r>
            <a:endParaRPr lang="en-US">
              <a:latin typeface="Helvetica Neue Light" charset="0"/>
              <a:ea typeface="ヒラギノ角ゴ ProN W3" charset="0"/>
              <a:cs typeface="Helvetica Neue Light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 descr="BlogExampl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973138"/>
            <a:ext cx="8948738" cy="5800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b="1">
                <a:solidFill>
                  <a:srgbClr val="660033"/>
                </a:solidFill>
                <a:latin typeface="Helvetica Neue Light" charset="0"/>
                <a:ea typeface="ヒラギノ角ゴ ProN W3" charset="0"/>
                <a:cs typeface="Helvetica Neue Light" charset="0"/>
              </a:rPr>
              <a:t>Now Its Up to The Brand Called…YOU!!!</a:t>
            </a:r>
          </a:p>
        </p:txBody>
      </p:sp>
      <p:sp>
        <p:nvSpPr>
          <p:cNvPr id="40963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9pPr>
          </a:lstStyle>
          <a:p>
            <a:fld id="{4657326D-9352-5040-A8BF-5691394B8F18}" type="slidenum">
              <a:rPr lang="en-US" sz="1100">
                <a:solidFill>
                  <a:srgbClr val="FFFFFF"/>
                </a:solidFill>
                <a:latin typeface="55 Helvetica Roman" charset="0"/>
                <a:cs typeface="55 Helvetica Roman" charset="0"/>
                <a:sym typeface="55 Helvetica Roman" charset="0"/>
              </a:rPr>
              <a:pPr/>
              <a:t>27</a:t>
            </a:fld>
            <a:endParaRPr lang="en-US" sz="1100">
              <a:solidFill>
                <a:srgbClr val="FFFFFF"/>
              </a:solidFill>
              <a:latin typeface="55 Helvetica Roman" charset="0"/>
              <a:cs typeface="55 Helvetica Roman" charset="0"/>
              <a:sym typeface="55 Helvetica Roman" charset="0"/>
            </a:endParaRPr>
          </a:p>
        </p:txBody>
      </p:sp>
      <p:pic>
        <p:nvPicPr>
          <p:cNvPr id="40964" name="Picture 2" descr="be.proactiv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1506538"/>
            <a:ext cx="507047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b="1">
                <a:latin typeface="Helvetica Neue Light" charset="0"/>
                <a:ea typeface="ヒラギノ角ゴ ProN W3" charset="0"/>
                <a:cs typeface="Helvetica Neue Light" charset="0"/>
              </a:rPr>
              <a:t>Questions and Contact Information</a:t>
            </a:r>
          </a:p>
        </p:txBody>
      </p:sp>
      <p:sp>
        <p:nvSpPr>
          <p:cNvPr id="4198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99" tIns="50799" rIns="101599" bIns="50799"/>
          <a:lstStyle>
            <a:lvl1pPr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9pPr>
          </a:lstStyle>
          <a:p>
            <a:fld id="{1FBF1218-8A51-264D-8EC5-DF1565A32EEF}" type="slidenum">
              <a:rPr lang="en-US" sz="1100">
                <a:solidFill>
                  <a:srgbClr val="FFFFFF"/>
                </a:solidFill>
                <a:latin typeface="55 Helvetica Roman" charset="0"/>
                <a:cs typeface="55 Helvetica Roman" charset="0"/>
                <a:sym typeface="55 Helvetica Roman" charset="0"/>
              </a:rPr>
              <a:pPr/>
              <a:t>28</a:t>
            </a:fld>
            <a:endParaRPr lang="en-US" sz="1100">
              <a:solidFill>
                <a:srgbClr val="FFFFFF"/>
              </a:solidFill>
              <a:latin typeface="55 Helvetica Roman" charset="0"/>
              <a:cs typeface="55 Helvetica Roman" charset="0"/>
              <a:sym typeface="55 Helvetica Roman" charset="0"/>
            </a:endParaRPr>
          </a:p>
        </p:txBody>
      </p:sp>
      <p:pic>
        <p:nvPicPr>
          <p:cNvPr id="41988" name="Picture 5" descr="Image result for ques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8" y="1289050"/>
            <a:ext cx="6651625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Box 4"/>
          <p:cNvSpPr txBox="1">
            <a:spLocks noChangeArrowheads="1"/>
          </p:cNvSpPr>
          <p:nvPr/>
        </p:nvSpPr>
        <p:spPr bwMode="auto">
          <a:xfrm>
            <a:off x="976313" y="5946775"/>
            <a:ext cx="74882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9pPr>
          </a:lstStyle>
          <a:p>
            <a:pPr algn="ctr"/>
            <a:r>
              <a:rPr lang="en-US"/>
              <a:t>Connect at LinkedIn via Richard Minoff or rminoff@1gblp.com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4"/>
          <p:cNvSpPr>
            <a:spLocks noGrp="1"/>
          </p:cNvSpPr>
          <p:nvPr>
            <p:ph idx="4294967295"/>
          </p:nvPr>
        </p:nvSpPr>
        <p:spPr>
          <a:xfrm>
            <a:off x="2079625" y="2952750"/>
            <a:ext cx="6000750" cy="1711325"/>
          </a:xfrm>
        </p:spPr>
        <p:txBody>
          <a:bodyPr/>
          <a:lstStyle/>
          <a:p>
            <a:r>
              <a:rPr lang="en-US" sz="1400" b="0">
                <a:solidFill>
                  <a:schemeClr val="bg1"/>
                </a:solidFill>
                <a:latin typeface="Arial" charset="0"/>
                <a:ea typeface="ヒラギノ角ゴ ProN W3" charset="0"/>
                <a:cs typeface="Arial" charset="0"/>
              </a:rPr>
              <a:t>© 2018 1 Global Partners LLC. All rights reserved. No part of this can be reproduced in any form by any means (including electronic storage and translation into a foreign language) without prior agreement and written consent of 1 Global Partners, as governed by the United States.</a:t>
            </a:r>
          </a:p>
          <a:p>
            <a:endParaRPr lang="en-US">
              <a:solidFill>
                <a:schemeClr val="bg1"/>
              </a:solidFill>
              <a:latin typeface="65 helvetica bold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4301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 b="1">
                <a:solidFill>
                  <a:srgbClr val="747474"/>
                </a:solidFill>
                <a:latin typeface="65 helvetica bold" charset="0"/>
                <a:ea typeface="ヒラギノ角ゴ ProN W3" charset="0"/>
                <a:cs typeface="ヒラギノ角ゴ ProN W3" charset="0"/>
                <a:sym typeface="55 Helvetica Roman" charset="0"/>
              </a:defRPr>
            </a:lvl1pPr>
            <a:lvl2pPr marL="742950" indent="-285750">
              <a:defRPr sz="2000">
                <a:solidFill>
                  <a:srgbClr val="747474"/>
                </a:solidFill>
                <a:latin typeface="55 Helvetica Roman (Body)" charset="0"/>
                <a:ea typeface="ＭＳ Ｐゴシック" charset="0"/>
                <a:cs typeface="55 Helvetica Roman (Body)" charset="0"/>
                <a:sym typeface="55 Helvetica Roman" charset="0"/>
              </a:defRPr>
            </a:lvl2pPr>
            <a:lvl3pPr marL="1143000" indent="-228600">
              <a:defRPr sz="2000">
                <a:solidFill>
                  <a:srgbClr val="747474"/>
                </a:solidFill>
                <a:latin typeface="55 Helvetica Roman (Body)" charset="0"/>
                <a:ea typeface="55 Helvetica Roman (Body)" charset="0"/>
                <a:cs typeface="55 Helvetica Roman (Body)" charset="0"/>
                <a:sym typeface="55 Helvetica Roman" charset="0"/>
              </a:defRPr>
            </a:lvl3pPr>
            <a:lvl4pPr marL="1600200" indent="-228600">
              <a:defRPr sz="2000">
                <a:solidFill>
                  <a:srgbClr val="747474"/>
                </a:solidFill>
                <a:latin typeface="55 Helvetica Roman (Body)" charset="0"/>
                <a:ea typeface="55 Helvetica Roman (Body)" charset="0"/>
                <a:cs typeface="55 Helvetica Roman (Body)" charset="0"/>
                <a:sym typeface="55 Helvetica Roman" charset="0"/>
              </a:defRPr>
            </a:lvl4pPr>
            <a:lvl5pPr marL="2057400" indent="-228600">
              <a:defRPr sz="2000">
                <a:solidFill>
                  <a:srgbClr val="747474"/>
                </a:solidFill>
                <a:latin typeface="55 Helvetica Roman (Body)" charset="0"/>
                <a:ea typeface="55 Helvetica Roman (Body)" charset="0"/>
                <a:cs typeface="55 Helvetica Roman (Body)" charset="0"/>
                <a:sym typeface="55 Helvetica Roman" charset="0"/>
              </a:defRPr>
            </a:lvl5pPr>
            <a:lvl6pPr marL="2514600" indent="-228600" eaLnBrk="0" hangingPunct="0">
              <a:buClr>
                <a:srgbClr val="FF0000"/>
              </a:buClr>
              <a:buFont typeface="Arial" charset="0"/>
              <a:defRPr sz="2000">
                <a:solidFill>
                  <a:srgbClr val="747474"/>
                </a:solidFill>
                <a:latin typeface="55 Helvetica Roman (Body)" charset="0"/>
                <a:ea typeface="55 Helvetica Roman (Body)" charset="0"/>
                <a:cs typeface="55 Helvetica Roman (Body)" charset="0"/>
                <a:sym typeface="55 Helvetica Roman" charset="0"/>
              </a:defRPr>
            </a:lvl6pPr>
            <a:lvl7pPr marL="2971800" indent="-228600" eaLnBrk="0" hangingPunct="0">
              <a:buClr>
                <a:srgbClr val="FF0000"/>
              </a:buClr>
              <a:buFont typeface="Arial" charset="0"/>
              <a:defRPr sz="2000">
                <a:solidFill>
                  <a:srgbClr val="747474"/>
                </a:solidFill>
                <a:latin typeface="55 Helvetica Roman (Body)" charset="0"/>
                <a:ea typeface="55 Helvetica Roman (Body)" charset="0"/>
                <a:cs typeface="55 Helvetica Roman (Body)" charset="0"/>
                <a:sym typeface="55 Helvetica Roman" charset="0"/>
              </a:defRPr>
            </a:lvl7pPr>
            <a:lvl8pPr marL="3429000" indent="-228600" eaLnBrk="0" hangingPunct="0">
              <a:buClr>
                <a:srgbClr val="FF0000"/>
              </a:buClr>
              <a:buFont typeface="Arial" charset="0"/>
              <a:defRPr sz="2000">
                <a:solidFill>
                  <a:srgbClr val="747474"/>
                </a:solidFill>
                <a:latin typeface="55 Helvetica Roman (Body)" charset="0"/>
                <a:ea typeface="55 Helvetica Roman (Body)" charset="0"/>
                <a:cs typeface="55 Helvetica Roman (Body)" charset="0"/>
                <a:sym typeface="55 Helvetica Roman" charset="0"/>
              </a:defRPr>
            </a:lvl8pPr>
            <a:lvl9pPr marL="3886200" indent="-228600" eaLnBrk="0" hangingPunct="0">
              <a:buClr>
                <a:srgbClr val="FF0000"/>
              </a:buClr>
              <a:buFont typeface="Arial" charset="0"/>
              <a:defRPr sz="2000">
                <a:solidFill>
                  <a:srgbClr val="747474"/>
                </a:solidFill>
                <a:latin typeface="55 Helvetica Roman (Body)" charset="0"/>
                <a:ea typeface="55 Helvetica Roman (Body)" charset="0"/>
                <a:cs typeface="55 Helvetica Roman (Body)" charset="0"/>
                <a:sym typeface="55 Helvetica Roman" charset="0"/>
              </a:defRPr>
            </a:lvl9pPr>
          </a:lstStyle>
          <a:p>
            <a:fld id="{A3802F07-6773-4E45-BBDC-B99A9DE1D85D}" type="slidenum">
              <a:rPr lang="en-US" sz="1100" b="0">
                <a:solidFill>
                  <a:srgbClr val="FFFFFF"/>
                </a:solidFill>
                <a:latin typeface="55 Helvetica Roman" charset="0"/>
                <a:cs typeface="55 Helvetica Roman" charset="0"/>
              </a:rPr>
              <a:pPr/>
              <a:t>29</a:t>
            </a:fld>
            <a:endParaRPr lang="en-US" sz="1100" b="0">
              <a:solidFill>
                <a:srgbClr val="FFFFFF"/>
              </a:solidFill>
              <a:latin typeface="55 Helvetica Roman" charset="0"/>
              <a:cs typeface="55 Helvetica Roman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b="1">
                <a:solidFill>
                  <a:srgbClr val="660033"/>
                </a:solidFill>
                <a:latin typeface="Helvetica Neue Light" charset="0"/>
                <a:ea typeface="ヒラギノ角ゴ ProN W3" charset="0"/>
                <a:cs typeface="Helvetica Neue Light" charset="0"/>
              </a:rPr>
              <a:t>The Brand Called ‘YOU’ </a:t>
            </a: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9pPr>
          </a:lstStyle>
          <a:p>
            <a:fld id="{7F5415F8-7567-6C4D-BCFD-675C04ACEA99}" type="slidenum">
              <a:rPr lang="en-US" sz="1100">
                <a:solidFill>
                  <a:srgbClr val="FFFFFF"/>
                </a:solidFill>
                <a:latin typeface="55 Helvetica Roman" charset="0"/>
                <a:cs typeface="55 Helvetica Roman" charset="0"/>
                <a:sym typeface="55 Helvetica Roman" charset="0"/>
              </a:rPr>
              <a:pPr/>
              <a:t>3</a:t>
            </a:fld>
            <a:endParaRPr lang="en-US" sz="1100">
              <a:solidFill>
                <a:srgbClr val="FFFFFF"/>
              </a:solidFill>
              <a:latin typeface="55 Helvetica Roman" charset="0"/>
              <a:cs typeface="55 Helvetica Roman" charset="0"/>
              <a:sym typeface="55 Helvetica Roman" charset="0"/>
            </a:endParaRPr>
          </a:p>
        </p:txBody>
      </p:sp>
      <p:pic>
        <p:nvPicPr>
          <p:cNvPr id="922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135063"/>
            <a:ext cx="9318625" cy="480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65125" y="328613"/>
            <a:ext cx="8426450" cy="784225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b="1">
                <a:solidFill>
                  <a:srgbClr val="660033"/>
                </a:solidFill>
                <a:latin typeface="Helvetica Neue Light" charset="0"/>
                <a:ea typeface="ヒラギノ角ゴ ProN W3" charset="0"/>
                <a:cs typeface="Helvetica Neue Light" charset="0"/>
              </a:rPr>
              <a:t>What is Personal Branding?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400050" y="1362075"/>
            <a:ext cx="9212263" cy="4451350"/>
          </a:xfrm>
        </p:spPr>
        <p:txBody>
          <a:bodyPr/>
          <a:lstStyle/>
          <a:p>
            <a:pPr>
              <a:buClr>
                <a:srgbClr val="660033"/>
              </a:buClr>
              <a:buFont typeface="Wingdings" charset="0"/>
              <a:buChar char="§"/>
            </a:pPr>
            <a:r>
              <a:rPr lang="en-US">
                <a:solidFill>
                  <a:schemeClr val="tx1"/>
                </a:solidFill>
                <a:latin typeface="65 helvetica bold" charset="0"/>
                <a:ea typeface="ヒラギノ角ゴ ProN W3" charset="0"/>
                <a:cs typeface="ヒラギノ角ゴ ProN W3" charset="0"/>
              </a:rPr>
              <a:t>Powerful, clear, positive idea that comes to mind when people think of you </a:t>
            </a:r>
          </a:p>
          <a:p>
            <a:pPr>
              <a:buClr>
                <a:srgbClr val="660033"/>
              </a:buClr>
              <a:buFont typeface="Wingdings" charset="0"/>
              <a:buChar char="§"/>
            </a:pPr>
            <a:r>
              <a:rPr lang="en-US">
                <a:solidFill>
                  <a:schemeClr val="tx1"/>
                </a:solidFill>
                <a:latin typeface="65 helvetica bold" charset="0"/>
                <a:ea typeface="ヒラギノ角ゴ ProN W3" charset="0"/>
                <a:cs typeface="ヒラギノ角ゴ ProN W3" charset="0"/>
              </a:rPr>
              <a:t>It’s what you stand for – values, abilities, and actions</a:t>
            </a:r>
          </a:p>
          <a:p>
            <a:pPr>
              <a:buClr>
                <a:srgbClr val="660033"/>
              </a:buClr>
              <a:buFont typeface="Wingdings" charset="0"/>
              <a:buChar char="§"/>
            </a:pPr>
            <a:r>
              <a:rPr lang="en-US">
                <a:solidFill>
                  <a:schemeClr val="tx1"/>
                </a:solidFill>
                <a:latin typeface="65 helvetica bold" charset="0"/>
                <a:ea typeface="ヒラギノ角ゴ ProN W3" charset="0"/>
                <a:cs typeface="ヒラギノ角ゴ ProN W3" charset="0"/>
              </a:rPr>
              <a:t>Tells your audience 3 things:</a:t>
            </a:r>
          </a:p>
          <a:p>
            <a:pPr lvl="1">
              <a:buClr>
                <a:srgbClr val="660033"/>
              </a:buClr>
            </a:pPr>
            <a:r>
              <a:rPr lang="en-US">
                <a:solidFill>
                  <a:schemeClr val="tx1"/>
                </a:solidFill>
                <a:latin typeface="55 Helvetica Roman (Body)" charset="0"/>
                <a:cs typeface="55 Helvetica Roman (Body)" charset="0"/>
              </a:rPr>
              <a:t>Who you are</a:t>
            </a:r>
          </a:p>
          <a:p>
            <a:pPr lvl="1">
              <a:buClr>
                <a:srgbClr val="660033"/>
              </a:buClr>
            </a:pPr>
            <a:r>
              <a:rPr lang="en-US">
                <a:solidFill>
                  <a:schemeClr val="tx1"/>
                </a:solidFill>
                <a:latin typeface="55 Helvetica Roman (Body)" charset="0"/>
                <a:cs typeface="55 Helvetica Roman (Body)" charset="0"/>
              </a:rPr>
              <a:t>What you do</a:t>
            </a:r>
          </a:p>
          <a:p>
            <a:pPr lvl="1">
              <a:buClr>
                <a:srgbClr val="660033"/>
              </a:buClr>
            </a:pPr>
            <a:r>
              <a:rPr lang="en-US">
                <a:solidFill>
                  <a:schemeClr val="tx1"/>
                </a:solidFill>
                <a:latin typeface="55 Helvetica Roman (Body)" charset="0"/>
                <a:cs typeface="55 Helvetica Roman (Body)" charset="0"/>
              </a:rPr>
              <a:t>What makes you different; or how you create value for others</a:t>
            </a:r>
            <a:r>
              <a:rPr lang="en-US">
                <a:latin typeface="55 Helvetica Roman (Body)" charset="0"/>
                <a:cs typeface="55 Helvetica Roman (Body)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4314825"/>
            <a:ext cx="350202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1157288"/>
            <a:ext cx="3529012" cy="597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1"/>
          <p:cNvSpPr txBox="1">
            <a:spLocks noChangeArrowheads="1"/>
          </p:cNvSpPr>
          <p:nvPr/>
        </p:nvSpPr>
        <p:spPr bwMode="auto">
          <a:xfrm>
            <a:off x="257175" y="65088"/>
            <a:ext cx="9215438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99" tIns="50799" rIns="101599" bIns="50799">
            <a:spAutoFit/>
          </a:bodyPr>
          <a:lstStyle>
            <a:lvl1pPr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9pPr>
          </a:lstStyle>
          <a:p>
            <a:r>
              <a:rPr lang="en-US" b="1">
                <a:solidFill>
                  <a:srgbClr val="660033"/>
                </a:solidFill>
              </a:rPr>
              <a:t>Why Do You Need a Personal Brand Development Plan?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26038" y="1938338"/>
            <a:ext cx="3962400" cy="3625850"/>
          </a:xfr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00050" y="354013"/>
            <a:ext cx="8848725" cy="76835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b="1">
                <a:solidFill>
                  <a:srgbClr val="660033"/>
                </a:solidFill>
                <a:latin typeface="Helvetica Neue Light" charset="0"/>
                <a:ea typeface="ヒラギノ角ゴ ProN W3" charset="0"/>
                <a:cs typeface="Helvetica Neue Light" charset="0"/>
              </a:rPr>
              <a:t>Why is Building A Personal Brand So Important?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71488" y="1289050"/>
            <a:ext cx="9001125" cy="4752975"/>
          </a:xfrm>
        </p:spPr>
        <p:txBody>
          <a:bodyPr/>
          <a:lstStyle/>
          <a:p>
            <a:pPr>
              <a:buFont typeface="Wingdings" charset="0"/>
              <a:buChar char="§"/>
            </a:pPr>
            <a:r>
              <a:rPr lang="en-US" sz="2800">
                <a:solidFill>
                  <a:schemeClr val="tx1"/>
                </a:solidFill>
                <a:latin typeface="65 helvetica bold" charset="0"/>
                <a:ea typeface="ヒラギノ角ゴ ProN W3" charset="0"/>
                <a:cs typeface="ヒラギノ角ゴ ProN W3" charset="0"/>
              </a:rPr>
              <a:t>More opportunities  </a:t>
            </a:r>
          </a:p>
          <a:p>
            <a:pPr>
              <a:buFont typeface="Wingdings" charset="0"/>
              <a:buChar char="§"/>
            </a:pPr>
            <a:r>
              <a:rPr lang="en-US" sz="2800">
                <a:solidFill>
                  <a:schemeClr val="tx1"/>
                </a:solidFill>
                <a:latin typeface="65 helvetica bold" charset="0"/>
                <a:ea typeface="ヒラギノ角ゴ ProN W3" charset="0"/>
                <a:cs typeface="ヒラギノ角ゴ ProN W3" charset="0"/>
              </a:rPr>
              <a:t>Better opportunities</a:t>
            </a:r>
          </a:p>
          <a:p>
            <a:pPr>
              <a:buFont typeface="Wingdings" charset="0"/>
              <a:buChar char="§"/>
            </a:pPr>
            <a:r>
              <a:rPr lang="en-US" sz="2800">
                <a:solidFill>
                  <a:schemeClr val="tx1"/>
                </a:solidFill>
                <a:latin typeface="65 helvetica bold" charset="0"/>
                <a:ea typeface="ヒラギノ角ゴ ProN W3" charset="0"/>
                <a:cs typeface="ヒラギノ角ゴ ProN W3" charset="0"/>
              </a:rPr>
              <a:t>Right opportunities </a:t>
            </a:r>
          </a:p>
          <a:p>
            <a:pPr>
              <a:buFont typeface="Wingdings" charset="0"/>
              <a:buChar char="§"/>
            </a:pPr>
            <a:r>
              <a:rPr lang="en-US" sz="2800">
                <a:solidFill>
                  <a:schemeClr val="tx1"/>
                </a:solidFill>
                <a:latin typeface="65 helvetica bold" charset="0"/>
                <a:ea typeface="ヒラギノ角ゴ ProN W3" charset="0"/>
                <a:cs typeface="ヒラギノ角ゴ ProN W3" charset="0"/>
              </a:rPr>
              <a:t>Increased earning potential</a:t>
            </a:r>
          </a:p>
          <a:p>
            <a:pPr>
              <a:buFont typeface="Wingdings" charset="0"/>
              <a:buChar char="§"/>
            </a:pPr>
            <a:r>
              <a:rPr lang="en-US" sz="2800">
                <a:solidFill>
                  <a:srgbClr val="191919"/>
                </a:solidFill>
                <a:latin typeface="65 helvetica bold" charset="0"/>
                <a:ea typeface="ヒラギノ角ゴ ProN W3" charset="0"/>
                <a:cs typeface="ヒラギノ角ゴ ProN W3" charset="0"/>
              </a:rPr>
              <a:t>Added perceived value</a:t>
            </a:r>
          </a:p>
          <a:p>
            <a:pPr>
              <a:buFont typeface="Wingdings" charset="0"/>
              <a:buChar char="§"/>
            </a:pPr>
            <a:r>
              <a:rPr lang="en-US" sz="2800">
                <a:solidFill>
                  <a:srgbClr val="191919"/>
                </a:solidFill>
                <a:latin typeface="65 helvetica bold" charset="0"/>
                <a:ea typeface="ヒラギノ角ゴ ProN W3" charset="0"/>
                <a:cs typeface="ヒラギノ角ゴ ProN W3" charset="0"/>
              </a:rPr>
              <a:t>Greater recognition</a:t>
            </a:r>
            <a:r>
              <a:rPr lang="en-US" sz="2800">
                <a:solidFill>
                  <a:schemeClr val="tx1"/>
                </a:solidFill>
                <a:latin typeface="65 helvetica bold" charset="0"/>
                <a:ea typeface="ヒラギノ角ゴ ProN W3" charset="0"/>
                <a:cs typeface="ヒラギノ角ゴ ProN W3" charset="0"/>
              </a:rPr>
              <a:t> </a:t>
            </a:r>
          </a:p>
          <a:p>
            <a:pPr>
              <a:buFont typeface="Wingdings" charset="0"/>
              <a:buChar char="§"/>
            </a:pPr>
            <a:r>
              <a:rPr lang="en-US" sz="2800">
                <a:solidFill>
                  <a:schemeClr val="tx1"/>
                </a:solidFill>
                <a:latin typeface="65 helvetica bold" charset="0"/>
                <a:ea typeface="ヒラギノ角ゴ ProN W3" charset="0"/>
                <a:cs typeface="ヒラギノ角ゴ ProN W3" charset="0"/>
              </a:rPr>
              <a:t>“Top-of-Mind” status</a:t>
            </a:r>
          </a:p>
          <a:p>
            <a:pPr>
              <a:buFont typeface="Wingdings" charset="0"/>
              <a:buChar char="§"/>
            </a:pPr>
            <a:r>
              <a:rPr lang="en-US" sz="2800">
                <a:solidFill>
                  <a:schemeClr val="tx1"/>
                </a:solidFill>
                <a:latin typeface="65 helvetica bold" charset="0"/>
                <a:ea typeface="ヒラギノ角ゴ ProN W3" charset="0"/>
                <a:cs typeface="ヒラギノ角ゴ ProN W3" charset="0"/>
              </a:rPr>
              <a:t>Increased credibility</a:t>
            </a:r>
          </a:p>
        </p:txBody>
      </p:sp>
      <p:sp>
        <p:nvSpPr>
          <p:cNvPr id="13316" name="Content Placeholder 2"/>
          <p:cNvSpPr txBox="1">
            <a:spLocks/>
          </p:cNvSpPr>
          <p:nvPr/>
        </p:nvSpPr>
        <p:spPr bwMode="auto">
          <a:xfrm>
            <a:off x="5381625" y="1289050"/>
            <a:ext cx="4778375" cy="445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99" tIns="50799" rIns="101599" bIns="50799"/>
          <a:lstStyle>
            <a:lvl1pPr marL="342900" indent="-342900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9pPr>
          </a:lstStyle>
          <a:p>
            <a:pPr>
              <a:spcBef>
                <a:spcPts val="2225"/>
              </a:spcBef>
              <a:buClr>
                <a:schemeClr val="accent1"/>
              </a:buClr>
              <a:buSzPct val="90000"/>
              <a:buFont typeface="Wingdings" charset="0"/>
              <a:buChar char="§"/>
            </a:pPr>
            <a:endParaRPr lang="en-US" sz="2400">
              <a:solidFill>
                <a:srgbClr val="191919"/>
              </a:solidFill>
              <a:latin typeface="Corbel" charset="0"/>
              <a:ea typeface="MS PGothic" charset="0"/>
              <a:cs typeface="MS PGothic" charset="0"/>
            </a:endParaRPr>
          </a:p>
        </p:txBody>
      </p:sp>
      <p:pic>
        <p:nvPicPr>
          <p:cNvPr id="1331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5" y="2117725"/>
            <a:ext cx="3576638" cy="3095625"/>
          </a:xfrm>
          <a:prstGeom prst="rect">
            <a:avLst/>
          </a:prstGeom>
          <a:noFill/>
          <a:ln w="12700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71488" y="211138"/>
            <a:ext cx="8883650" cy="8636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b="1">
                <a:solidFill>
                  <a:srgbClr val="660033"/>
                </a:solidFill>
                <a:latin typeface="Helvetica Neue Light" charset="0"/>
                <a:ea typeface="ヒラギノ角ゴ ProN W3" charset="0"/>
                <a:cs typeface="Helvetica Neue Light" charset="0"/>
              </a:rPr>
              <a:t>How Do You Use Personal Branding?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71488" y="1289050"/>
            <a:ext cx="8426450" cy="4452938"/>
          </a:xfrm>
        </p:spPr>
        <p:txBody>
          <a:bodyPr/>
          <a:lstStyle/>
          <a:p>
            <a:pPr>
              <a:buFont typeface="Wingdings" charset="0"/>
              <a:buChar char="§"/>
            </a:pPr>
            <a:r>
              <a:rPr lang="en-US" sz="2400">
                <a:solidFill>
                  <a:schemeClr val="tx1"/>
                </a:solidFill>
                <a:latin typeface="65 helvetica bold" charset="0"/>
                <a:ea typeface="ヒラギノ角ゴ ProN W3" charset="0"/>
                <a:cs typeface="ヒラギノ角ゴ ProN W3" charset="0"/>
              </a:rPr>
              <a:t>To introduce yourself verbally, visually, and in writing</a:t>
            </a:r>
          </a:p>
          <a:p>
            <a:pPr>
              <a:buFont typeface="Wingdings" charset="0"/>
              <a:buChar char="§"/>
            </a:pPr>
            <a:r>
              <a:rPr lang="en-US" sz="2400">
                <a:solidFill>
                  <a:schemeClr val="tx1"/>
                </a:solidFill>
                <a:latin typeface="65 helvetica bold" charset="0"/>
                <a:ea typeface="ヒラギノ角ゴ ProN W3" charset="0"/>
                <a:cs typeface="ヒラギノ角ゴ ProN W3" charset="0"/>
              </a:rPr>
              <a:t>To create an aura about what you do and how you do it</a:t>
            </a:r>
          </a:p>
          <a:p>
            <a:pPr>
              <a:buFont typeface="Wingdings" charset="0"/>
              <a:buChar char="§"/>
            </a:pPr>
            <a:r>
              <a:rPr lang="en-US" sz="2400">
                <a:solidFill>
                  <a:schemeClr val="tx1"/>
                </a:solidFill>
                <a:latin typeface="65 helvetica bold" charset="0"/>
                <a:ea typeface="ヒラギノ角ゴ ProN W3" charset="0"/>
                <a:cs typeface="ヒラギノ角ゴ ProN W3" charset="0"/>
              </a:rPr>
              <a:t>To demonstrate to others about your beliefs, values, and abilities</a:t>
            </a:r>
          </a:p>
          <a:p>
            <a:pPr>
              <a:buFont typeface="Wingdings" charset="0"/>
              <a:buChar char="§"/>
            </a:pPr>
            <a:r>
              <a:rPr lang="en-US" sz="2400">
                <a:solidFill>
                  <a:schemeClr val="tx1"/>
                </a:solidFill>
                <a:latin typeface="65 helvetica bold" charset="0"/>
                <a:ea typeface="ヒラギノ角ゴ ProN W3" charset="0"/>
                <a:cs typeface="ヒラギノ角ゴ ProN W3" charset="0"/>
              </a:rPr>
              <a:t>To change/clarify/create perceptions</a:t>
            </a:r>
          </a:p>
          <a:p>
            <a:pPr>
              <a:buFont typeface="Wingdings" charset="0"/>
              <a:buChar char="§"/>
            </a:pPr>
            <a:r>
              <a:rPr lang="en-US" sz="2400">
                <a:solidFill>
                  <a:schemeClr val="tx1"/>
                </a:solidFill>
                <a:latin typeface="65 helvetica bold" charset="0"/>
                <a:ea typeface="ヒラギノ角ゴ ProN W3" charset="0"/>
                <a:cs typeface="ヒラギノ角ゴ ProN W3" charset="0"/>
              </a:rPr>
              <a:t>To influence 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3" y="4314825"/>
            <a:ext cx="7132637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endParaRPr lang="en-US">
              <a:latin typeface="Helvetica Neue Light" charset="0"/>
              <a:ea typeface="ヒラギノ角ゴ ProN W3" charset="0"/>
              <a:cs typeface="Helvetica Neue Light" charset="0"/>
            </a:endParaRPr>
          </a:p>
        </p:txBody>
      </p:sp>
      <p:pic>
        <p:nvPicPr>
          <p:cNvPr id="16387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1525" y="1458913"/>
            <a:ext cx="6076950" cy="4562475"/>
          </a:xfrm>
        </p:spPr>
      </p:pic>
      <p:sp>
        <p:nvSpPr>
          <p:cNvPr id="1638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9pPr>
          </a:lstStyle>
          <a:p>
            <a:fld id="{CEAFB274-BCD5-6042-A52D-9CD92D76A02D}" type="slidenum">
              <a:rPr lang="en-US" sz="1100">
                <a:solidFill>
                  <a:srgbClr val="FFFFFF"/>
                </a:solidFill>
                <a:latin typeface="55 Helvetica Roman" charset="0"/>
                <a:cs typeface="55 Helvetica Roman" charset="0"/>
                <a:sym typeface="55 Helvetica Roman" charset="0"/>
              </a:rPr>
              <a:pPr/>
              <a:t>8</a:t>
            </a:fld>
            <a:endParaRPr lang="en-US" sz="1100">
              <a:solidFill>
                <a:srgbClr val="FFFFFF"/>
              </a:solidFill>
              <a:latin typeface="55 Helvetica Roman" charset="0"/>
              <a:cs typeface="55 Helvetica Roman" charset="0"/>
              <a:sym typeface="55 Helvetica Roman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938"/>
            <a:ext cx="10160000" cy="7042150"/>
          </a:xfrm>
        </p:spPr>
      </p:pic>
      <p:sp>
        <p:nvSpPr>
          <p:cNvPr id="17411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45 Helvetica Light" charset="0"/>
                <a:ea typeface="ヒラギノ角ゴ ProN W3" charset="0"/>
                <a:cs typeface="ヒラギノ角ゴ ProN W3" charset="0"/>
                <a:sym typeface="45 Helvetica Light" charset="0"/>
              </a:defRPr>
            </a:lvl9pPr>
          </a:lstStyle>
          <a:p>
            <a:fld id="{3D802D6F-BFB8-504F-9F61-7F7E541CD7A8}" type="slidenum">
              <a:rPr lang="en-US" sz="1100">
                <a:solidFill>
                  <a:srgbClr val="FFFFFF"/>
                </a:solidFill>
                <a:latin typeface="55 Helvetica Roman" charset="0"/>
                <a:cs typeface="55 Helvetica Roman" charset="0"/>
                <a:sym typeface="55 Helvetica Roman" charset="0"/>
              </a:rPr>
              <a:pPr/>
              <a:t>9</a:t>
            </a:fld>
            <a:endParaRPr lang="en-US" sz="1100">
              <a:solidFill>
                <a:srgbClr val="FFFFFF"/>
              </a:solidFill>
              <a:latin typeface="55 Helvetica Roman" charset="0"/>
              <a:cs typeface="55 Helvetica Roman" charset="0"/>
              <a:sym typeface="55 Helvetica Roman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45 Helvetica Light"/>
        <a:ea typeface="ヒラギノ角ゴ ProN W3"/>
        <a:cs typeface="ヒラギノ角ゴ ProN W3"/>
      </a:majorFont>
      <a:minorFont>
        <a:latin typeface="55 Helvetica Roman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45 Helvetica Light" charset="0"/>
            <a:ea typeface="ヒラギノ角ゴ ProN W3" charset="-128"/>
            <a:cs typeface="ヒラギノ角ゴ ProN W3" charset="-128"/>
            <a:sym typeface="45 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45 Helvetica Light" charset="0"/>
            <a:ea typeface="ヒラギノ角ゴ ProN W3" charset="-128"/>
            <a:cs typeface="ヒラギノ角ゴ ProN W3" charset="-128"/>
            <a:sym typeface="45 Helvetica Light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45 Helvetica Light"/>
        <a:ea typeface="ヒラギノ角ゴ ProN W3"/>
        <a:cs typeface="ヒラギノ角ゴ ProN W3"/>
      </a:majorFont>
      <a:minorFont>
        <a:latin typeface="55 Helvetica Roman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45 Helvetica Light" charset="0"/>
            <a:ea typeface="ヒラギノ角ゴ ProN W3" charset="-128"/>
            <a:cs typeface="ヒラギノ角ゴ ProN W3" charset="-128"/>
            <a:sym typeface="45 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45 Helvetica Light" charset="0"/>
            <a:ea typeface="ヒラギノ角ゴ ProN W3" charset="-128"/>
            <a:cs typeface="ヒラギノ角ゴ ProN W3" charset="-128"/>
            <a:sym typeface="45 Helvetica Light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1882</TotalTime>
  <Pages>0</Pages>
  <Words>937</Words>
  <Characters>0</Characters>
  <Application>Microsoft Macintosh PowerPoint</Application>
  <PresentationFormat>Custom</PresentationFormat>
  <Lines>0</Lines>
  <Paragraphs>124</Paragraphs>
  <Slides>29</Slides>
  <Notes>7</Notes>
  <HiddenSlides>5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45 Helvetica Light</vt:lpstr>
      <vt:lpstr>ヒラギノ角ゴ ProN W3</vt:lpstr>
      <vt:lpstr>Arial</vt:lpstr>
      <vt:lpstr>Helvetica Neue Light</vt:lpstr>
      <vt:lpstr>65 helvetica bold</vt:lpstr>
      <vt:lpstr>55 Helvetica Roman</vt:lpstr>
      <vt:lpstr>Calibri</vt:lpstr>
      <vt:lpstr>MS PGothic</vt:lpstr>
      <vt:lpstr>55 Helvetica Roman (Body)</vt:lpstr>
      <vt:lpstr>Wingdings</vt:lpstr>
      <vt:lpstr>Corbel</vt:lpstr>
      <vt:lpstr>Title &amp; Subtitle</vt:lpstr>
      <vt:lpstr>Title &amp; Bullets</vt:lpstr>
      <vt:lpstr>Northcentral University Lambda Eta Chapter</vt:lpstr>
      <vt:lpstr>What We’ll Cover Today… </vt:lpstr>
      <vt:lpstr>The Brand Called ‘YOU’ </vt:lpstr>
      <vt:lpstr>What is Personal Branding?</vt:lpstr>
      <vt:lpstr>PowerPoint Presentation</vt:lpstr>
      <vt:lpstr>Why is Building A Personal Brand So Important?</vt:lpstr>
      <vt:lpstr>How Do You Use Personal Branding?</vt:lpstr>
      <vt:lpstr>PowerPoint Presentation</vt:lpstr>
      <vt:lpstr>PowerPoint Presentation</vt:lpstr>
      <vt:lpstr>What is Your Personal Brand?</vt:lpstr>
      <vt:lpstr>Ask Yourself…</vt:lpstr>
      <vt:lpstr>Building Your Personal Brand – Personal Development Assignment</vt:lpstr>
      <vt:lpstr>Brand Statement Examples</vt:lpstr>
      <vt:lpstr>How Do We Communicate a Personal Brand? </vt:lpstr>
      <vt:lpstr>Create and Express Your Brand Personality?</vt:lpstr>
      <vt:lpstr>What’s a Brand Personality &amp; Persona</vt:lpstr>
      <vt:lpstr>Getting Started With Developing  Your Brand Personality &amp; Persona</vt:lpstr>
      <vt:lpstr>Building Your Personal Brand – Personal Development Assignment</vt:lpstr>
      <vt:lpstr>Building Your Personal Brand With  Imagery / Logo / Taglines</vt:lpstr>
      <vt:lpstr>The Powerful World of Color </vt:lpstr>
      <vt:lpstr>1 Global Partners, LLC</vt:lpstr>
      <vt:lpstr>Personal Brand Communication Today</vt:lpstr>
      <vt:lpstr>Be Smart, Creative and Stand Apart</vt:lpstr>
      <vt:lpstr>The Objective is to Separate Yourself From Others! </vt:lpstr>
      <vt:lpstr>The Objective is to Separate Yourself From Others</vt:lpstr>
      <vt:lpstr>PowerPoint Presentation</vt:lpstr>
      <vt:lpstr>Now Its Up to The Brand Called…YOU!!!</vt:lpstr>
      <vt:lpstr>Questions and Contact Information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Pharmaceutical Consultancy</dc:title>
  <dc:subject/>
  <dc:creator>Richard T. Minoff</dc:creator>
  <cp:keywords/>
  <dc:description/>
  <cp:lastModifiedBy>Venessa Jefferson</cp:lastModifiedBy>
  <cp:revision>216</cp:revision>
  <cp:lastPrinted>2018-05-02T16:13:10Z</cp:lastPrinted>
  <dcterms:created xsi:type="dcterms:W3CDTF">2009-08-23T22:30:52Z</dcterms:created>
  <dcterms:modified xsi:type="dcterms:W3CDTF">2018-05-02T16:40:13Z</dcterms:modified>
</cp:coreProperties>
</file>