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6" r:id="rId2"/>
    <p:sldId id="260" r:id="rId3"/>
    <p:sldId id="257" r:id="rId4"/>
    <p:sldId id="258" r:id="rId5"/>
    <p:sldId id="259" r:id="rId6"/>
    <p:sldId id="265"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73" d="100"/>
          <a:sy n="73" d="100"/>
        </p:scale>
        <p:origin x="-1016" y="-1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4098675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64428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0787B5-9ED5-430E-A23B-5E8F14DE361E}"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647587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7082370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0787B5-9ED5-430E-A23B-5E8F14DE361E}"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525900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40369657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176915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3015975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2131972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83E1B50-654A-4121-8A64-46F50491E5AF}" type="datetimeFigureOut">
              <a:rPr lang="en-US" smtClean="0"/>
              <a:t>10/2/17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586009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2450210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83E1B50-654A-4121-8A64-46F50491E5AF}" type="datetimeFigureOut">
              <a:rPr lang="en-US" smtClean="0"/>
              <a:t>10/2/17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3120521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83E1B50-654A-4121-8A64-46F50491E5AF}" type="datetimeFigureOut">
              <a:rPr lang="en-US" smtClean="0"/>
              <a:t>10/2/17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39825724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3E1B50-654A-4121-8A64-46F50491E5AF}" type="datetimeFigureOut">
              <a:rPr lang="en-US" smtClean="0"/>
              <a:t>10/2/17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2363846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133655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383E1B50-654A-4121-8A64-46F50491E5AF}" type="datetimeFigureOut">
              <a:rPr lang="en-US" smtClean="0"/>
              <a:t>10/2/17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B0787B5-9ED5-430E-A23B-5E8F14DE361E}" type="slidenum">
              <a:rPr lang="en-US" smtClean="0"/>
              <a:t>‹#›</a:t>
            </a:fld>
            <a:endParaRPr lang="en-US"/>
          </a:p>
        </p:txBody>
      </p:sp>
    </p:spTree>
    <p:extLst>
      <p:ext uri="{BB962C8B-B14F-4D97-AF65-F5344CB8AC3E}">
        <p14:creationId xmlns:p14="http://schemas.microsoft.com/office/powerpoint/2010/main" val="11840300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83E1B50-654A-4121-8A64-46F50491E5AF}" type="datetimeFigureOut">
              <a:rPr lang="en-US" smtClean="0"/>
              <a:t>10/2/17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B0787B5-9ED5-430E-A23B-5E8F14DE361E}" type="slidenum">
              <a:rPr lang="en-US" smtClean="0"/>
              <a:t>‹#›</a:t>
            </a:fld>
            <a:endParaRPr lang="en-US"/>
          </a:p>
        </p:txBody>
      </p:sp>
    </p:spTree>
    <p:extLst>
      <p:ext uri="{BB962C8B-B14F-4D97-AF65-F5344CB8AC3E}">
        <p14:creationId xmlns:p14="http://schemas.microsoft.com/office/powerpoint/2010/main" val="14026298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696" y="1639596"/>
            <a:ext cx="10113817" cy="2387600"/>
          </a:xfrm>
        </p:spPr>
        <p:txBody>
          <a:bodyPr>
            <a:noAutofit/>
          </a:bodyPr>
          <a:lstStyle/>
          <a:p>
            <a:r>
              <a:rPr lang="en-US" sz="4400" dirty="0" smtClean="0">
                <a:latin typeface="Times New Roman" panose="02020603050405020304" pitchFamily="18" charset="0"/>
                <a:cs typeface="Times New Roman" panose="02020603050405020304" pitchFamily="18" charset="0"/>
              </a:rPr>
              <a:t>Hiring for Performance and Retention:  </a:t>
            </a:r>
            <a:br>
              <a:rPr lang="en-US" sz="44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Examining the Relationship between Cognitive Fit and Employee Turnover in the U.S. Navy</a:t>
            </a:r>
            <a:endParaRPr lang="en-US" sz="1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438445" y="4461019"/>
            <a:ext cx="9144000" cy="1655762"/>
          </a:xfrm>
        </p:spPr>
        <p:txBody>
          <a:bodyPr>
            <a:normAutofit/>
          </a:bodyPr>
          <a:lstStyle/>
          <a:p>
            <a:endParaRPr lang="en-US" sz="4000" dirty="0" smtClean="0">
              <a:latin typeface="Times New Roman" panose="02020603050405020304" pitchFamily="18" charset="0"/>
              <a:cs typeface="Times New Roman" panose="02020603050405020304" pitchFamily="18" charset="0"/>
            </a:endParaRPr>
          </a:p>
          <a:p>
            <a:r>
              <a:rPr lang="en-US" sz="4000" dirty="0" smtClean="0">
                <a:latin typeface="Times New Roman" panose="02020603050405020304" pitchFamily="18" charset="0"/>
                <a:cs typeface="Times New Roman" panose="02020603050405020304" pitchFamily="18" charset="0"/>
              </a:rPr>
              <a:t>Dr. Renee J. Squier, CAPT, U.S. Navy</a:t>
            </a:r>
            <a:endParaRPr lang="en-US" sz="4000" dirty="0">
              <a:latin typeface="Times New Roman" panose="02020603050405020304" pitchFamily="18" charset="0"/>
              <a:cs typeface="Times New Roman" panose="02020603050405020304" pitchFamily="18" charset="0"/>
            </a:endParaRPr>
          </a:p>
        </p:txBody>
      </p:sp>
      <p:pic>
        <p:nvPicPr>
          <p:cNvPr id="5" name="Picture Placeholder 5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4509" y="129304"/>
            <a:ext cx="2586800" cy="2207491"/>
          </a:xfrm>
          <a:prstGeom prst="rect">
            <a:avLst/>
          </a:prstGeom>
        </p:spPr>
      </p:pic>
    </p:spTree>
    <p:extLst>
      <p:ext uri="{BB962C8B-B14F-4D97-AF65-F5344CB8AC3E}">
        <p14:creationId xmlns:p14="http://schemas.microsoft.com/office/powerpoint/2010/main" val="1856591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References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454331"/>
            <a:ext cx="8915400" cy="4981303"/>
          </a:xfrm>
        </p:spPr>
        <p:txBody>
          <a:bodyPr>
            <a:normAutofit/>
          </a:bodyPr>
          <a:lstStyle/>
          <a:p>
            <a:pPr>
              <a:buFont typeface="+mj-lt"/>
              <a:buAutoNum type="arabicPeriod"/>
            </a:pPr>
            <a:r>
              <a:rPr lang="en-US" dirty="0" smtClean="0">
                <a:solidFill>
                  <a:schemeClr val="tx1"/>
                </a:solidFill>
                <a:latin typeface="Times New Roman" panose="02020603050405020304" pitchFamily="18" charset="0"/>
                <a:cs typeface="Times New Roman" panose="02020603050405020304" pitchFamily="18" charset="0"/>
              </a:rPr>
              <a:t>Kristof-Brown</a:t>
            </a:r>
            <a:r>
              <a:rPr lang="en-US" dirty="0">
                <a:solidFill>
                  <a:schemeClr val="tx1"/>
                </a:solidFill>
                <a:latin typeface="Times New Roman" panose="02020603050405020304" pitchFamily="18" charset="0"/>
                <a:cs typeface="Times New Roman" panose="02020603050405020304" pitchFamily="18" charset="0"/>
              </a:rPr>
              <a:t>, A. L., &amp; </a:t>
            </a:r>
            <a:r>
              <a:rPr lang="en-US" dirty="0" err="1">
                <a:solidFill>
                  <a:schemeClr val="tx1"/>
                </a:solidFill>
                <a:latin typeface="Times New Roman" panose="02020603050405020304" pitchFamily="18" charset="0"/>
                <a:cs typeface="Times New Roman" panose="02020603050405020304" pitchFamily="18" charset="0"/>
              </a:rPr>
              <a:t>Guay</a:t>
            </a:r>
            <a:r>
              <a:rPr lang="en-US" dirty="0">
                <a:solidFill>
                  <a:schemeClr val="tx1"/>
                </a:solidFill>
                <a:latin typeface="Times New Roman" panose="02020603050405020304" pitchFamily="18" charset="0"/>
                <a:cs typeface="Times New Roman" panose="02020603050405020304" pitchFamily="18" charset="0"/>
              </a:rPr>
              <a:t>, R. P. (2011). Person-environment fit. In S. </a:t>
            </a:r>
            <a:r>
              <a:rPr lang="en-US" dirty="0" err="1">
                <a:solidFill>
                  <a:schemeClr val="tx1"/>
                </a:solidFill>
                <a:latin typeface="Times New Roman" panose="02020603050405020304" pitchFamily="18" charset="0"/>
                <a:cs typeface="Times New Roman" panose="02020603050405020304" pitchFamily="18" charset="0"/>
              </a:rPr>
              <a:t>Zedeck</a:t>
            </a:r>
            <a:r>
              <a:rPr lang="en-US" dirty="0">
                <a:solidFill>
                  <a:schemeClr val="tx1"/>
                </a:solidFill>
                <a:latin typeface="Times New Roman" panose="02020603050405020304" pitchFamily="18" charset="0"/>
                <a:cs typeface="Times New Roman" panose="02020603050405020304" pitchFamily="18" charset="0"/>
              </a:rPr>
              <a:t> (Ed.) APA handbook of industrial and organizational 	psychology: Maintaining, expanding, and contracting the organization (Vol. 3, pp. 3-50). Washington, DC: American Psychological 	Association. doi:10.1037/12171-001</a:t>
            </a:r>
          </a:p>
          <a:p>
            <a:pPr>
              <a:buFont typeface="+mj-lt"/>
              <a:buAutoNum type="arabicPeriod"/>
            </a:pPr>
            <a:r>
              <a:rPr lang="en-US" dirty="0" smtClean="0">
                <a:solidFill>
                  <a:schemeClr val="tx1"/>
                </a:solidFill>
                <a:latin typeface="Times New Roman" panose="02020603050405020304" pitchFamily="18" charset="0"/>
                <a:cs typeface="Times New Roman" panose="02020603050405020304" pitchFamily="18" charset="0"/>
              </a:rPr>
              <a:t>Freund</a:t>
            </a:r>
            <a:r>
              <a:rPr lang="en-US" dirty="0">
                <a:solidFill>
                  <a:schemeClr val="tx1"/>
                </a:solidFill>
                <a:latin typeface="Times New Roman" panose="02020603050405020304" pitchFamily="18" charset="0"/>
                <a:cs typeface="Times New Roman" panose="02020603050405020304" pitchFamily="18" charset="0"/>
              </a:rPr>
              <a:t>, P. A., &amp; </a:t>
            </a:r>
            <a:r>
              <a:rPr lang="en-US" dirty="0" err="1">
                <a:solidFill>
                  <a:schemeClr val="tx1"/>
                </a:solidFill>
                <a:latin typeface="Times New Roman" panose="02020603050405020304" pitchFamily="18" charset="0"/>
                <a:cs typeface="Times New Roman" panose="02020603050405020304" pitchFamily="18" charset="0"/>
              </a:rPr>
              <a:t>Kasten</a:t>
            </a:r>
            <a:r>
              <a:rPr lang="en-US" dirty="0">
                <a:solidFill>
                  <a:schemeClr val="tx1"/>
                </a:solidFill>
                <a:latin typeface="Times New Roman" panose="02020603050405020304" pitchFamily="18" charset="0"/>
                <a:cs typeface="Times New Roman" panose="02020603050405020304" pitchFamily="18" charset="0"/>
              </a:rPr>
              <a:t>, N. (2012). How smart do you think you are? A meta-analysis on the validity of self-estimates of cognitive ability. </a:t>
            </a:r>
            <a:r>
              <a:rPr lang="en-US" i="1" dirty="0">
                <a:solidFill>
                  <a:schemeClr val="tx1"/>
                </a:solidFill>
                <a:latin typeface="Times New Roman" panose="02020603050405020304" pitchFamily="18" charset="0"/>
                <a:cs typeface="Times New Roman" panose="02020603050405020304" pitchFamily="18" charset="0"/>
              </a:rPr>
              <a:t>Psychological Bulletin, 138</a:t>
            </a:r>
            <a:r>
              <a:rPr lang="en-US" dirty="0">
                <a:solidFill>
                  <a:schemeClr val="tx1"/>
                </a:solidFill>
                <a:latin typeface="Times New Roman" panose="02020603050405020304" pitchFamily="18" charset="0"/>
                <a:cs typeface="Times New Roman" panose="02020603050405020304" pitchFamily="18" charset="0"/>
              </a:rPr>
              <a:t>, 296-321. </a:t>
            </a:r>
            <a:r>
              <a:rPr lang="en-US" dirty="0" smtClean="0">
                <a:solidFill>
                  <a:schemeClr val="tx1"/>
                </a:solidFill>
                <a:latin typeface="Times New Roman" panose="02020603050405020304" pitchFamily="18" charset="0"/>
                <a:cs typeface="Times New Roman" panose="02020603050405020304" pitchFamily="18" charset="0"/>
              </a:rPr>
              <a:t>doi:10.1037/a0026556</a:t>
            </a:r>
          </a:p>
          <a:p>
            <a:pPr>
              <a:buFont typeface="+mj-lt"/>
              <a:buAutoNum type="arabicPeriod"/>
            </a:pPr>
            <a:r>
              <a:rPr lang="en-US" dirty="0" err="1" smtClean="0">
                <a:solidFill>
                  <a:schemeClr val="tx1"/>
                </a:solidFill>
                <a:latin typeface="Times New Roman" panose="02020603050405020304" pitchFamily="18" charset="0"/>
                <a:cs typeface="Times New Roman" panose="02020603050405020304" pitchFamily="18" charset="0"/>
              </a:rPr>
              <a:t>Maltarich</a:t>
            </a:r>
            <a:r>
              <a:rPr lang="en-US" dirty="0">
                <a:solidFill>
                  <a:schemeClr val="tx1"/>
                </a:solidFill>
                <a:latin typeface="Times New Roman" panose="02020603050405020304" pitchFamily="18" charset="0"/>
                <a:cs typeface="Times New Roman" panose="02020603050405020304" pitchFamily="18" charset="0"/>
              </a:rPr>
              <a:t>, M. A., Nyberg, A. J., &amp; Reilly, G. (2010). A conceptual and empirical analysis of the cognitive ability-voluntary turnover 	relationship. Journal of Applied Psychology, 95, 1058-1070. doi:10.1037/a0020331</a:t>
            </a:r>
          </a:p>
          <a:p>
            <a:pPr>
              <a:buFont typeface="+mj-lt"/>
              <a:buAutoNum type="arabicPeriod"/>
            </a:pPr>
            <a:r>
              <a:rPr lang="en-US" dirty="0" smtClean="0">
                <a:solidFill>
                  <a:schemeClr val="tx1"/>
                </a:solidFill>
                <a:latin typeface="Times New Roman" panose="02020603050405020304" pitchFamily="18" charset="0"/>
                <a:cs typeface="Times New Roman" panose="02020603050405020304" pitchFamily="18" charset="0"/>
              </a:rPr>
              <a:t>Yerkes</a:t>
            </a:r>
            <a:r>
              <a:rPr lang="en-US" dirty="0">
                <a:solidFill>
                  <a:schemeClr val="tx1"/>
                </a:solidFill>
                <a:latin typeface="Times New Roman" panose="02020603050405020304" pitchFamily="18" charset="0"/>
                <a:cs typeface="Times New Roman" panose="02020603050405020304" pitchFamily="18" charset="0"/>
              </a:rPr>
              <a:t>, R. M., &amp; Dodson, J. D. (1908). The relation of strength of stimulus to rapidity of habit-formation. Journal of Comparative Neurology 	&amp; Psychology, 18, 459. </a:t>
            </a:r>
            <a:r>
              <a:rPr lang="en-US" dirty="0" smtClean="0">
                <a:solidFill>
                  <a:schemeClr val="tx1"/>
                </a:solidFill>
                <a:latin typeface="Times New Roman" panose="02020603050405020304" pitchFamily="18" charset="0"/>
                <a:cs typeface="Times New Roman" panose="02020603050405020304" pitchFamily="18" charset="0"/>
              </a:rPr>
              <a:t>doi:10.1002/cne.920180503</a:t>
            </a:r>
          </a:p>
          <a:p>
            <a:pPr>
              <a:buFont typeface="+mj-lt"/>
              <a:buAutoNum type="arabicPeriod"/>
            </a:pPr>
            <a:r>
              <a:rPr lang="en-US" dirty="0" smtClean="0">
                <a:solidFill>
                  <a:schemeClr val="tx1"/>
                </a:solidFill>
                <a:latin typeface="Times New Roman" panose="02020603050405020304" pitchFamily="18" charset="0"/>
                <a:cs typeface="Times New Roman" panose="02020603050405020304" pitchFamily="18" charset="0"/>
              </a:rPr>
              <a:t>Department </a:t>
            </a:r>
            <a:r>
              <a:rPr lang="en-US" dirty="0">
                <a:solidFill>
                  <a:schemeClr val="tx1"/>
                </a:solidFill>
                <a:latin typeface="Times New Roman" panose="02020603050405020304" pitchFamily="18" charset="0"/>
                <a:cs typeface="Times New Roman" panose="02020603050405020304" pitchFamily="18" charset="0"/>
              </a:rPr>
              <a:t>of the Navy. (2012). </a:t>
            </a:r>
            <a:r>
              <a:rPr lang="en-US" i="1" dirty="0">
                <a:solidFill>
                  <a:schemeClr val="tx1"/>
                </a:solidFill>
                <a:latin typeface="Times New Roman" panose="02020603050405020304" pitchFamily="18" charset="0"/>
                <a:cs typeface="Times New Roman" panose="02020603050405020304" pitchFamily="18" charset="0"/>
              </a:rPr>
              <a:t>RIDE measures of effectiveness</a:t>
            </a:r>
            <a:r>
              <a:rPr lang="en-US" dirty="0">
                <a:solidFill>
                  <a:schemeClr val="tx1"/>
                </a:solidFill>
                <a:latin typeface="Times New Roman" panose="02020603050405020304" pitchFamily="18" charset="0"/>
                <a:cs typeface="Times New Roman" panose="02020603050405020304" pitchFamily="18" charset="0"/>
              </a:rPr>
              <a:t> (OPNAV N132)</a:t>
            </a:r>
            <a:r>
              <a:rPr lang="en-US" i="1" dirty="0">
                <a:solidFill>
                  <a:schemeClr val="tx1"/>
                </a:solidFill>
                <a:latin typeface="Times New Roman" panose="02020603050405020304" pitchFamily="18" charset="0"/>
                <a:cs typeface="Times New Roman" panose="02020603050405020304" pitchFamily="18" charset="0"/>
              </a:rPr>
              <a:t>.</a:t>
            </a:r>
            <a:r>
              <a:rPr lang="en-US" dirty="0">
                <a:solidFill>
                  <a:schemeClr val="tx1"/>
                </a:solidFill>
                <a:latin typeface="Times New Roman" panose="02020603050405020304" pitchFamily="18" charset="0"/>
                <a:cs typeface="Times New Roman" panose="02020603050405020304" pitchFamily="18" charset="0"/>
              </a:rPr>
              <a:t> Washington DC: Hewlett </a:t>
            </a:r>
            <a:r>
              <a:rPr lang="en-US" dirty="0" smtClean="0">
                <a:solidFill>
                  <a:schemeClr val="tx1"/>
                </a:solidFill>
                <a:latin typeface="Times New Roman" panose="02020603050405020304" pitchFamily="18" charset="0"/>
                <a:cs typeface="Times New Roman" panose="02020603050405020304" pitchFamily="18" charset="0"/>
              </a:rPr>
              <a:t>Packard</a:t>
            </a:r>
          </a:p>
          <a:p>
            <a:endParaRPr lang="en-US" dirty="0"/>
          </a:p>
          <a:p>
            <a:endParaRPr lang="en-US" dirty="0"/>
          </a:p>
        </p:txBody>
      </p:sp>
    </p:spTree>
    <p:extLst>
      <p:ext uri="{BB962C8B-B14F-4D97-AF65-F5344CB8AC3E}">
        <p14:creationId xmlns:p14="http://schemas.microsoft.com/office/powerpoint/2010/main" val="127204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Agenda</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589212" y="1680732"/>
            <a:ext cx="8915400" cy="3777622"/>
          </a:xfrm>
        </p:spPr>
        <p:txBody>
          <a:bodyPr>
            <a:noAutofit/>
          </a:bodyPr>
          <a:lstStyle/>
          <a:p>
            <a:r>
              <a:rPr lang="en-US" sz="2800" dirty="0" smtClean="0">
                <a:latin typeface="Times New Roman" panose="02020603050405020304" pitchFamily="18" charset="0"/>
                <a:cs typeface="Times New Roman" panose="02020603050405020304" pitchFamily="18" charset="0"/>
              </a:rPr>
              <a:t>My research</a:t>
            </a:r>
          </a:p>
          <a:p>
            <a:pPr lvl="1"/>
            <a:r>
              <a:rPr lang="en-US" sz="2400" dirty="0" smtClean="0">
                <a:latin typeface="Times New Roman" panose="02020603050405020304" pitchFamily="18" charset="0"/>
                <a:cs typeface="Times New Roman" panose="02020603050405020304" pitchFamily="18" charset="0"/>
              </a:rPr>
              <a:t>Choosing a topic that matters (to you &amp; others)</a:t>
            </a:r>
          </a:p>
          <a:p>
            <a:pPr lvl="1"/>
            <a:r>
              <a:rPr lang="en-US" sz="2400" dirty="0" smtClean="0">
                <a:latin typeface="Times New Roman" panose="02020603050405020304" pitchFamily="18" charset="0"/>
                <a:cs typeface="Times New Roman" panose="02020603050405020304" pitchFamily="18" charset="0"/>
              </a:rPr>
              <a:t>Draw a picture to visualize the connections</a:t>
            </a:r>
          </a:p>
          <a:p>
            <a:pPr lvl="1"/>
            <a:r>
              <a:rPr lang="en-US" sz="2400" dirty="0" smtClean="0">
                <a:latin typeface="Times New Roman" panose="02020603050405020304" pitchFamily="18" charset="0"/>
                <a:cs typeface="Times New Roman" panose="02020603050405020304" pitchFamily="18" charset="0"/>
              </a:rPr>
              <a:t>What if your results don’t support your hypothesis?</a:t>
            </a:r>
          </a:p>
          <a:p>
            <a:pPr lvl="1"/>
            <a:r>
              <a:rPr lang="en-US" sz="2400" dirty="0" smtClean="0">
                <a:latin typeface="Times New Roman" panose="02020603050405020304" pitchFamily="18" charset="0"/>
                <a:cs typeface="Times New Roman" panose="02020603050405020304" pitchFamily="18" charset="0"/>
              </a:rPr>
              <a:t>It’s like an elephant…</a:t>
            </a:r>
          </a:p>
          <a:p>
            <a:r>
              <a:rPr lang="en-US" sz="2800" dirty="0" smtClean="0">
                <a:latin typeface="Times New Roman" panose="02020603050405020304" pitchFamily="18" charset="0"/>
                <a:cs typeface="Times New Roman" panose="02020603050405020304" pitchFamily="18" charset="0"/>
              </a:rPr>
              <a:t>Why did I do it?</a:t>
            </a:r>
          </a:p>
          <a:p>
            <a:pPr lvl="1"/>
            <a:r>
              <a:rPr lang="en-US" sz="2400" dirty="0" smtClean="0">
                <a:latin typeface="Times New Roman" panose="02020603050405020304" pitchFamily="18" charset="0"/>
                <a:cs typeface="Times New Roman" panose="02020603050405020304" pitchFamily="18" charset="0"/>
              </a:rPr>
              <a:t>Why I started…</a:t>
            </a:r>
          </a:p>
          <a:p>
            <a:pPr lvl="1"/>
            <a:r>
              <a:rPr lang="en-US" sz="2400" dirty="0" smtClean="0">
                <a:latin typeface="Times New Roman" panose="02020603050405020304" pitchFamily="18" charset="0"/>
                <a:cs typeface="Times New Roman" panose="02020603050405020304" pitchFamily="18" charset="0"/>
              </a:rPr>
              <a:t>Why I finished…</a:t>
            </a:r>
          </a:p>
          <a:p>
            <a:pPr lvl="1"/>
            <a:r>
              <a:rPr lang="en-US" sz="2400" dirty="0" smtClean="0">
                <a:latin typeface="Times New Roman" panose="02020603050405020304" pitchFamily="18" charset="0"/>
                <a:cs typeface="Times New Roman" panose="02020603050405020304" pitchFamily="18" charset="0"/>
              </a:rPr>
              <a:t>Why it mattered…</a:t>
            </a:r>
          </a:p>
        </p:txBody>
      </p:sp>
    </p:spTree>
    <p:extLst>
      <p:ext uri="{BB962C8B-B14F-4D97-AF65-F5344CB8AC3E}">
        <p14:creationId xmlns:p14="http://schemas.microsoft.com/office/powerpoint/2010/main" val="3397390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Abstract</a:t>
            </a:r>
            <a:endParaRPr lang="en-US" sz="4800" dirty="0">
              <a:latin typeface="Times New Roman" panose="02020603050405020304" pitchFamily="18" charset="0"/>
              <a:cs typeface="Times New Roman" panose="02020603050405020304" pitchFamily="18" charset="0"/>
            </a:endParaRPr>
          </a:p>
        </p:txBody>
      </p:sp>
      <p:sp>
        <p:nvSpPr>
          <p:cNvPr id="4" name="Text Placeholder 1"/>
          <p:cNvSpPr>
            <a:spLocks noGrp="1"/>
          </p:cNvSpPr>
          <p:nvPr>
            <p:ph idx="1"/>
          </p:nvPr>
        </p:nvSpPr>
        <p:spPr/>
        <p:txBody>
          <a:bodyPr>
            <a:normAutofit/>
          </a:bodyPr>
          <a:lstStyle/>
          <a:p>
            <a:pPr marL="0" indent="0">
              <a:buNone/>
            </a:pPr>
            <a:r>
              <a:rPr lang="en-US" sz="3200" dirty="0">
                <a:latin typeface="Times New Roman" panose="02020603050405020304" pitchFamily="18" charset="0"/>
                <a:cs typeface="Times New Roman" panose="02020603050405020304" pitchFamily="18" charset="0"/>
              </a:rPr>
              <a:t>Retaining top-performing talent is one of the most fundamental human resource challenges facing organizations today. Strong retention is critical to workforce quality and controlling human resource costs—especially in an entry-level hiring system like the U.S. Navy. </a:t>
            </a:r>
            <a:endParaRPr lang="en-US" sz="3200" dirty="0" smtClean="0">
              <a:latin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endParaRPr lang="en-US" sz="3200" dirty="0">
              <a:solidFill>
                <a:schemeClr val="tx1"/>
              </a:solidFill>
            </a:endParaRPr>
          </a:p>
        </p:txBody>
      </p:sp>
    </p:spTree>
    <p:extLst>
      <p:ext uri="{BB962C8B-B14F-4D97-AF65-F5344CB8AC3E}">
        <p14:creationId xmlns:p14="http://schemas.microsoft.com/office/powerpoint/2010/main" val="3948579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Introduction</a:t>
            </a:r>
            <a:endParaRPr lang="en-US" sz="4800" dirty="0">
              <a:latin typeface="Times New Roman" panose="02020603050405020304" pitchFamily="18" charset="0"/>
              <a:cs typeface="Times New Roman" panose="02020603050405020304" pitchFamily="18" charset="0"/>
            </a:endParaRPr>
          </a:p>
        </p:txBody>
      </p:sp>
      <p:pic>
        <p:nvPicPr>
          <p:cNvPr id="4" name="Content Placeholder 3"/>
          <p:cNvPicPr>
            <a:picLocks noGrp="1" noChangeAspect="1"/>
          </p:cNvPicPr>
          <p:nvPr>
            <p:ph idx="1"/>
          </p:nvPr>
        </p:nvPicPr>
        <p:blipFill>
          <a:blip r:embed="rId2"/>
          <a:stretch>
            <a:fillRect/>
          </a:stretch>
        </p:blipFill>
        <p:spPr>
          <a:xfrm>
            <a:off x="1579033" y="624110"/>
            <a:ext cx="4443077" cy="6146145"/>
          </a:xfrm>
          <a:prstGeom prst="rect">
            <a:avLst/>
          </a:prstGeom>
        </p:spPr>
      </p:pic>
      <p:sp>
        <p:nvSpPr>
          <p:cNvPr id="5" name="TextBox 4"/>
          <p:cNvSpPr txBox="1"/>
          <p:nvPr/>
        </p:nvSpPr>
        <p:spPr>
          <a:xfrm>
            <a:off x="6022111" y="1775366"/>
            <a:ext cx="5482501" cy="5170646"/>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Employee fit is the compatibility between an individual and his or her work environment.</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Shown are the conceptualizations of fit, the relationships between them, and the types pertinent to this research.</a:t>
            </a:r>
            <a:r>
              <a:rPr lang="en-US" sz="2400" baseline="30000" dirty="0">
                <a:latin typeface="Times New Roman" panose="02020603050405020304" pitchFamily="18" charset="0"/>
                <a:cs typeface="Times New Roman" panose="02020603050405020304" pitchFamily="18" charset="0"/>
              </a:rPr>
              <a:t>1</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Most fit dimensions are measured subjectively.</a:t>
            </a:r>
            <a:r>
              <a:rPr lang="en-US" sz="2400" baseline="30000" dirty="0">
                <a:latin typeface="Times New Roman" panose="02020603050405020304" pitchFamily="18" charset="0"/>
                <a:cs typeface="Times New Roman" panose="02020603050405020304" pitchFamily="18" charset="0"/>
              </a:rPr>
              <a:t>2</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Cognitive fit can be measured objectively using the Armed Services Vocational Aptitude Battery (ASVAB) and comparing a person’s score to a job requirement.</a:t>
            </a:r>
          </a:p>
          <a:p>
            <a:pPr marL="342900" indent="-342900">
              <a:buFont typeface="Arial" panose="020B0604020202020204" pitchFamily="34" charset="0"/>
              <a:buChar char="•"/>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4054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99855" y="624110"/>
            <a:ext cx="9204757" cy="1280890"/>
          </a:xfrm>
        </p:spPr>
        <p:txBody>
          <a:bodyPr>
            <a:noAutofit/>
          </a:bodyPr>
          <a:lstStyle/>
          <a:p>
            <a:r>
              <a:rPr lang="en-US" sz="4800" dirty="0">
                <a:latin typeface="Times New Roman" panose="02020603050405020304" pitchFamily="18" charset="0"/>
                <a:cs typeface="Times New Roman" panose="02020603050405020304" pitchFamily="18" charset="0"/>
              </a:rPr>
              <a:t>D</a:t>
            </a:r>
            <a:r>
              <a:rPr lang="en-US" sz="4800" dirty="0" smtClean="0">
                <a:latin typeface="Times New Roman" panose="02020603050405020304" pitchFamily="18" charset="0"/>
                <a:cs typeface="Times New Roman" panose="02020603050405020304" pitchFamily="18" charset="0"/>
              </a:rPr>
              <a:t>epiction </a:t>
            </a:r>
            <a:r>
              <a:rPr lang="en-US" sz="4800" dirty="0">
                <a:latin typeface="Times New Roman" panose="02020603050405020304" pitchFamily="18" charset="0"/>
                <a:cs typeface="Times New Roman" panose="02020603050405020304" pitchFamily="18" charset="0"/>
              </a:rPr>
              <a:t>of </a:t>
            </a:r>
            <a:r>
              <a:rPr lang="en-US" sz="4800" dirty="0" smtClean="0">
                <a:latin typeface="Times New Roman" panose="02020603050405020304" pitchFamily="18" charset="0"/>
                <a:cs typeface="Times New Roman" panose="02020603050405020304" pitchFamily="18" charset="0"/>
              </a:rPr>
              <a:t>expected relationship</a:t>
            </a:r>
            <a:r>
              <a:rPr lang="en-US" sz="4800" baseline="30000" dirty="0" smtClean="0">
                <a:latin typeface="Times New Roman" panose="02020603050405020304" pitchFamily="18" charset="0"/>
                <a:cs typeface="Times New Roman" panose="02020603050405020304" pitchFamily="18" charset="0"/>
              </a:rPr>
              <a:t>34</a:t>
            </a:r>
            <a:r>
              <a:rPr lang="en-US" sz="4800" baseline="30000" dirty="0"/>
              <a:t/>
            </a:r>
            <a:br>
              <a:rPr lang="en-US" sz="4800" baseline="30000" dirty="0"/>
            </a:br>
            <a:endParaRPr lang="en-US" sz="4800" dirty="0"/>
          </a:p>
        </p:txBody>
      </p:sp>
      <p:pic>
        <p:nvPicPr>
          <p:cNvPr id="4" name="Content Placeholder 3"/>
          <p:cNvPicPr>
            <a:picLocks noGrp="1" noChangeAspect="1"/>
          </p:cNvPicPr>
          <p:nvPr>
            <p:ph idx="1"/>
          </p:nvPr>
        </p:nvPicPr>
        <p:blipFill>
          <a:blip r:embed="rId2"/>
          <a:stretch>
            <a:fillRect/>
          </a:stretch>
        </p:blipFill>
        <p:spPr>
          <a:xfrm>
            <a:off x="6733309" y="1172502"/>
            <a:ext cx="8660015" cy="4518150"/>
          </a:xfrm>
          <a:prstGeom prst="rect">
            <a:avLst/>
          </a:prstGeom>
        </p:spPr>
      </p:pic>
      <p:sp>
        <p:nvSpPr>
          <p:cNvPr id="5" name="TextBox 4"/>
          <p:cNvSpPr txBox="1"/>
          <p:nvPr/>
        </p:nvSpPr>
        <p:spPr>
          <a:xfrm>
            <a:off x="2133601" y="1905000"/>
            <a:ext cx="4599708" cy="3785652"/>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When an employee’s cognitive ability is a good fit for the cognitive demands of a job, the likely relationship is that employee turnover will be low.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If an employee’s cognitive ability is either over- or under-matched to the demands of a job, the likely relationship is that employee turnover will be high. </a:t>
            </a:r>
          </a:p>
        </p:txBody>
      </p:sp>
    </p:spTree>
    <p:extLst>
      <p:ext uri="{BB962C8B-B14F-4D97-AF65-F5344CB8AC3E}">
        <p14:creationId xmlns:p14="http://schemas.microsoft.com/office/powerpoint/2010/main" val="2939855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Research</a:t>
            </a:r>
            <a:endParaRPr lang="en-US" sz="4800" dirty="0">
              <a:latin typeface="Times New Roman" panose="02020603050405020304" pitchFamily="18" charset="0"/>
              <a:cs typeface="Times New Roman" panose="02020603050405020304" pitchFamily="18" charset="0"/>
            </a:endParaRPr>
          </a:p>
        </p:txBody>
      </p:sp>
      <p:sp>
        <p:nvSpPr>
          <p:cNvPr id="4" name="Content Placeholder 3"/>
          <p:cNvSpPr txBox="1">
            <a:spLocks noGrp="1"/>
          </p:cNvSpPr>
          <p:nvPr>
            <p:ph idx="1"/>
          </p:nvPr>
        </p:nvSpPr>
        <p:spPr>
          <a:xfrm>
            <a:off x="2589212" y="1402044"/>
            <a:ext cx="8915400" cy="1200329"/>
          </a:xfrm>
          <a:prstGeom prst="rect">
            <a:avLst/>
          </a:prstGeom>
          <a:solidFill>
            <a:schemeClr val="bg2">
              <a:lumMod val="40000"/>
              <a:lumOff val="60000"/>
            </a:schemeClr>
          </a:solidFill>
        </p:spPr>
        <p:txBody>
          <a:bodyPr wrap="square" rtlCol="0">
            <a:spAutoFit/>
          </a:bodyPr>
          <a:lstStyle/>
          <a:p>
            <a:r>
              <a:rPr lang="en-US" sz="2400" b="1" dirty="0">
                <a:latin typeface="Times New Roman" panose="02020603050405020304" pitchFamily="18" charset="0"/>
                <a:cs typeface="Times New Roman" panose="02020603050405020304" pitchFamily="18" charset="0"/>
              </a:rPr>
              <a:t>Research Question:  </a:t>
            </a:r>
            <a:r>
              <a:rPr lang="en-US" sz="2400" dirty="0">
                <a:latin typeface="Times New Roman" panose="02020603050405020304" pitchFamily="18" charset="0"/>
                <a:cs typeface="Times New Roman" panose="02020603050405020304" pitchFamily="18" charset="0"/>
              </a:rPr>
              <a:t>To what extent does cognitive fit, gender, and length of service predict employee turnover amongst U.S. Navy enlisted sailors?</a:t>
            </a:r>
          </a:p>
        </p:txBody>
      </p:sp>
      <p:sp>
        <p:nvSpPr>
          <p:cNvPr id="5" name="Content Placeholder 2"/>
          <p:cNvSpPr txBox="1">
            <a:spLocks/>
          </p:cNvSpPr>
          <p:nvPr/>
        </p:nvSpPr>
        <p:spPr>
          <a:xfrm>
            <a:off x="2577735" y="2617688"/>
            <a:ext cx="8900160" cy="4497317"/>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en-US" b="1" dirty="0" smtClean="0">
                <a:latin typeface="Times New Roman" panose="02020603050405020304" pitchFamily="18" charset="0"/>
                <a:cs typeface="Times New Roman" panose="02020603050405020304" pitchFamily="18" charset="0"/>
              </a:rPr>
              <a:t>Design: </a:t>
            </a:r>
            <a:r>
              <a:rPr lang="en-US" dirty="0" smtClean="0">
                <a:latin typeface="Times New Roman" panose="02020603050405020304" pitchFamily="18" charset="0"/>
                <a:cs typeface="Times New Roman" panose="02020603050405020304" pitchFamily="18" charset="0"/>
              </a:rPr>
              <a:t>non-experimental, quantitative study using multinomial logistics regression to determine if cognitive fit, gender, and length of service (as the predictor variables) have a relationship to employee turnover (as the criterion variable) in a way that is measurable and significant.</a:t>
            </a:r>
          </a:p>
          <a:p>
            <a:r>
              <a:rPr lang="en-US" b="1" dirty="0" smtClean="0">
                <a:latin typeface="Times New Roman" panose="02020603050405020304" pitchFamily="18" charset="0"/>
                <a:cs typeface="Times New Roman" panose="02020603050405020304" pitchFamily="18" charset="0"/>
              </a:rPr>
              <a:t>Data:</a:t>
            </a:r>
            <a:r>
              <a:rPr lang="en-US" dirty="0" smtClean="0">
                <a:latin typeface="Times New Roman" panose="02020603050405020304" pitchFamily="18" charset="0"/>
                <a:cs typeface="Times New Roman" panose="02020603050405020304" pitchFamily="18" charset="0"/>
              </a:rPr>
              <a:t> secondary case-file data from the U.S. Navy’s Career Waypoints personnel database </a:t>
            </a:r>
          </a:p>
          <a:p>
            <a:r>
              <a:rPr lang="en-US" b="1" dirty="0" smtClean="0">
                <a:latin typeface="Times New Roman" panose="02020603050405020304" pitchFamily="18" charset="0"/>
                <a:cs typeface="Times New Roman" panose="02020603050405020304" pitchFamily="18" charset="0"/>
              </a:rPr>
              <a:t>Population:</a:t>
            </a:r>
            <a:r>
              <a:rPr lang="en-US" dirty="0" smtClean="0">
                <a:latin typeface="Times New Roman" panose="02020603050405020304" pitchFamily="18" charset="0"/>
                <a:cs typeface="Times New Roman" panose="02020603050405020304" pitchFamily="18" charset="0"/>
              </a:rPr>
              <a:t> active component of the U.S. Navy for 2014, which was approximately 327,000 personnel</a:t>
            </a:r>
          </a:p>
          <a:p>
            <a:r>
              <a:rPr lang="en-US" b="1" dirty="0" smtClean="0">
                <a:latin typeface="Times New Roman" panose="02020603050405020304" pitchFamily="18" charset="0"/>
                <a:cs typeface="Times New Roman" panose="02020603050405020304" pitchFamily="18" charset="0"/>
              </a:rPr>
              <a:t>Sample:</a:t>
            </a:r>
            <a:r>
              <a:rPr lang="en-US" dirty="0" smtClean="0">
                <a:latin typeface="Times New Roman" panose="02020603050405020304" pitchFamily="18" charset="0"/>
                <a:cs typeface="Times New Roman" panose="02020603050405020304" pitchFamily="18" charset="0"/>
              </a:rPr>
              <a:t> 56,812 active U.S. Navy enlisted sailors, paygrades E1 thru E6, with up to 14 years of service who made a retention decision in 2014</a:t>
            </a:r>
          </a:p>
          <a:p>
            <a:r>
              <a:rPr lang="en-US" b="1" dirty="0" smtClean="0">
                <a:latin typeface="Times New Roman" panose="02020603050405020304" pitchFamily="18" charset="0"/>
                <a:cs typeface="Times New Roman" panose="02020603050405020304" pitchFamily="18" charset="0"/>
              </a:rPr>
              <a:t>Instrument: </a:t>
            </a:r>
            <a:r>
              <a:rPr lang="en-US" dirty="0" smtClean="0">
                <a:latin typeface="Times New Roman" panose="02020603050405020304" pitchFamily="18" charset="0"/>
                <a:cs typeface="Times New Roman" panose="02020603050405020304" pitchFamily="18" charset="0"/>
              </a:rPr>
              <a:t>Armed Services Vocational Aptitude Battery</a:t>
            </a:r>
          </a:p>
          <a:p>
            <a:r>
              <a:rPr lang="en-US" b="1" dirty="0" smtClean="0">
                <a:latin typeface="Times New Roman" panose="02020603050405020304" pitchFamily="18" charset="0"/>
                <a:cs typeface="Times New Roman" panose="02020603050405020304" pitchFamily="18" charset="0"/>
              </a:rPr>
              <a:t>Dependent Variable: </a:t>
            </a:r>
            <a:r>
              <a:rPr lang="en-US" dirty="0" smtClean="0">
                <a:latin typeface="Times New Roman" panose="02020603050405020304" pitchFamily="18" charset="0"/>
                <a:cs typeface="Times New Roman" panose="02020603050405020304" pitchFamily="18" charset="0"/>
              </a:rPr>
              <a:t>Employee turnover outcomes. 3 possible categories: involuntary separation, voluntary separation, or reenlistment</a:t>
            </a:r>
          </a:p>
        </p:txBody>
      </p:sp>
    </p:spTree>
    <p:extLst>
      <p:ext uri="{BB962C8B-B14F-4D97-AF65-F5344CB8AC3E}">
        <p14:creationId xmlns:p14="http://schemas.microsoft.com/office/powerpoint/2010/main" val="221462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Results &amp; Implications</a:t>
            </a:r>
            <a:endParaRPr lang="en-US" sz="4800" dirty="0">
              <a:latin typeface="Times New Roman" panose="02020603050405020304" pitchFamily="18" charset="0"/>
              <a:cs typeface="Times New Roman" panose="02020603050405020304" pitchFamily="18" charset="0"/>
            </a:endParaRPr>
          </a:p>
        </p:txBody>
      </p:sp>
      <p:sp>
        <p:nvSpPr>
          <p:cNvPr id="4" name="Content Placeholder 2"/>
          <p:cNvSpPr>
            <a:spLocks noGrp="1"/>
          </p:cNvSpPr>
          <p:nvPr>
            <p:ph idx="1"/>
          </p:nvPr>
        </p:nvSpPr>
        <p:spPr>
          <a:xfrm>
            <a:off x="2589212" y="1976873"/>
            <a:ext cx="8915400" cy="4772297"/>
          </a:xfrm>
          <a:prstGeom prst="rect">
            <a:avLst/>
          </a:prstGeom>
        </p:spPr>
        <p:txBody>
          <a:bodyPr vert="horz" lIns="91440" tIns="45720" rIns="91440" bIns="45720" rtlCol="0" anchor="ctr">
            <a:normAutofit/>
          </a:bodyPr>
          <a:lst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a:lstStyle>
          <a:p>
            <a:r>
              <a:rPr lang="en-US" dirty="0">
                <a:latin typeface="Times New Roman" panose="02020603050405020304" pitchFamily="18" charset="0"/>
                <a:cs typeface="Times New Roman" panose="02020603050405020304" pitchFamily="18" charset="0"/>
              </a:rPr>
              <a:t>Mean values for cognitive fit overall and in all three turnover outcome groups were below the optimum value of zero, indicating that sailors in this dataset have less than optimum cognitive fit and are underqualified for their assigned career </a:t>
            </a:r>
            <a:r>
              <a:rPr lang="en-US" dirty="0" smtClean="0">
                <a:latin typeface="Times New Roman" panose="02020603050405020304" pitchFamily="18" charset="0"/>
                <a:cs typeface="Times New Roman" panose="02020603050405020304" pitchFamily="18" charset="0"/>
              </a:rPr>
              <a:t>fields</a:t>
            </a:r>
          </a:p>
          <a:p>
            <a:r>
              <a:rPr lang="en-US" dirty="0" smtClean="0">
                <a:latin typeface="Times New Roman" panose="02020603050405020304" pitchFamily="18" charset="0"/>
                <a:cs typeface="Times New Roman" panose="02020603050405020304" pitchFamily="18" charset="0"/>
              </a:rPr>
              <a:t>Cognitive </a:t>
            </a:r>
            <a:r>
              <a:rPr lang="en-US" dirty="0">
                <a:latin typeface="Times New Roman" panose="02020603050405020304" pitchFamily="18" charset="0"/>
                <a:cs typeface="Times New Roman" panose="02020603050405020304" pitchFamily="18" charset="0"/>
              </a:rPr>
              <a:t>fit explained less than 1% of employee turnover outcomes</a:t>
            </a:r>
          </a:p>
          <a:p>
            <a:r>
              <a:rPr lang="en-US" dirty="0" smtClean="0">
                <a:latin typeface="Times New Roman" panose="02020603050405020304" pitchFamily="18" charset="0"/>
                <a:cs typeface="Times New Roman" panose="02020603050405020304" pitchFamily="18" charset="0"/>
              </a:rPr>
              <a:t>Results </a:t>
            </a:r>
            <a:r>
              <a:rPr lang="en-US" dirty="0">
                <a:latin typeface="Times New Roman" panose="02020603050405020304" pitchFamily="18" charset="0"/>
                <a:cs typeface="Times New Roman" panose="02020603050405020304" pitchFamily="18" charset="0"/>
              </a:rPr>
              <a:t>differed from previous Navy research, which indicated that sailors with high cognitive fit were less likely to </a:t>
            </a:r>
            <a:r>
              <a:rPr lang="en-US" dirty="0" smtClean="0">
                <a:latin typeface="Times New Roman" panose="02020603050405020304" pitchFamily="18" charset="0"/>
                <a:cs typeface="Times New Roman" panose="02020603050405020304" pitchFamily="18" charset="0"/>
              </a:rPr>
              <a:t>separate</a:t>
            </a:r>
            <a:r>
              <a:rPr lang="en-US" baseline="30000"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Results </a:t>
            </a:r>
            <a:r>
              <a:rPr lang="en-US" dirty="0">
                <a:latin typeface="Times New Roman" panose="02020603050405020304" pitchFamily="18" charset="0"/>
                <a:cs typeface="Times New Roman" panose="02020603050405020304" pitchFamily="18" charset="0"/>
              </a:rPr>
              <a:t>also </a:t>
            </a:r>
            <a:r>
              <a:rPr lang="en-US" dirty="0" smtClean="0">
                <a:latin typeface="Times New Roman" panose="02020603050405020304" pitchFamily="18" charset="0"/>
                <a:cs typeface="Times New Roman" panose="02020603050405020304" pitchFamily="18" charset="0"/>
              </a:rPr>
              <a:t>differed </a:t>
            </a:r>
            <a:r>
              <a:rPr lang="en-US" dirty="0">
                <a:latin typeface="Times New Roman" panose="02020603050405020304" pitchFamily="18" charset="0"/>
                <a:cs typeface="Times New Roman" panose="02020603050405020304" pitchFamily="18" charset="0"/>
              </a:rPr>
              <a:t>from previous research on concepts related to employee turnover that used a broader definition and a more subjective measurement of fit </a:t>
            </a: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Many </a:t>
            </a:r>
            <a:r>
              <a:rPr lang="en-US" dirty="0">
                <a:latin typeface="Times New Roman" panose="02020603050405020304" pitchFamily="18" charset="0"/>
                <a:cs typeface="Times New Roman" panose="02020603050405020304" pitchFamily="18" charset="0"/>
              </a:rPr>
              <a:t>Navy s</a:t>
            </a:r>
            <a:r>
              <a:rPr lang="en-US" dirty="0" smtClean="0">
                <a:latin typeface="Times New Roman" panose="02020603050405020304" pitchFamily="18" charset="0"/>
                <a:cs typeface="Times New Roman" panose="02020603050405020304" pitchFamily="18" charset="0"/>
              </a:rPr>
              <a:t>ailors </a:t>
            </a:r>
            <a:r>
              <a:rPr lang="en-US" dirty="0">
                <a:latin typeface="Times New Roman" panose="02020603050405020304" pitchFamily="18" charset="0"/>
                <a:cs typeface="Times New Roman" panose="02020603050405020304" pitchFamily="18" charset="0"/>
              </a:rPr>
              <a:t>are not being placed in best fit jobs.</a:t>
            </a:r>
          </a:p>
          <a:p>
            <a:r>
              <a:rPr lang="en-US" dirty="0">
                <a:latin typeface="Times New Roman" panose="02020603050405020304" pitchFamily="18" charset="0"/>
                <a:cs typeface="Times New Roman" panose="02020603050405020304" pitchFamily="18" charset="0"/>
              </a:rPr>
              <a:t>Objective measurements of cognitive fit are not enough to predict future employee turnover. </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973" y="-20067"/>
            <a:ext cx="3692435" cy="2293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20205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800" dirty="0" smtClean="0">
                <a:latin typeface="Times New Roman" panose="02020603050405020304" pitchFamily="18" charset="0"/>
                <a:cs typeface="Times New Roman" panose="02020603050405020304" pitchFamily="18" charset="0"/>
              </a:rPr>
              <a:t>Other Thoughts…</a:t>
            </a:r>
            <a:endParaRPr lang="en-US" sz="48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4000" dirty="0" smtClean="0">
                <a:latin typeface="Times New Roman" panose="02020603050405020304" pitchFamily="18" charset="0"/>
                <a:cs typeface="Times New Roman" panose="02020603050405020304" pitchFamily="18" charset="0"/>
              </a:rPr>
              <a:t>Why did I start…</a:t>
            </a:r>
          </a:p>
          <a:p>
            <a:r>
              <a:rPr lang="en-US" sz="4000" dirty="0" smtClean="0">
                <a:latin typeface="Times New Roman" panose="02020603050405020304" pitchFamily="18" charset="0"/>
                <a:cs typeface="Times New Roman" panose="02020603050405020304" pitchFamily="18" charset="0"/>
              </a:rPr>
              <a:t>Why did I finish…</a:t>
            </a:r>
          </a:p>
          <a:p>
            <a:r>
              <a:rPr lang="en-US" sz="4000" dirty="0" smtClean="0">
                <a:latin typeface="Times New Roman" panose="02020603050405020304" pitchFamily="18" charset="0"/>
                <a:cs typeface="Times New Roman" panose="02020603050405020304" pitchFamily="18" charset="0"/>
              </a:rPr>
              <a:t>Why does it matter…</a:t>
            </a:r>
            <a:endParaRPr lang="en-US"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8136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8753" y="2618373"/>
            <a:ext cx="8911687" cy="1280890"/>
          </a:xfrm>
        </p:spPr>
        <p:txBody>
          <a:bodyPr>
            <a:normAutofit/>
          </a:bodyPr>
          <a:lstStyle/>
          <a:p>
            <a:pPr algn="ctr"/>
            <a:r>
              <a:rPr lang="en-US" sz="4800" dirty="0" smtClean="0">
                <a:latin typeface="Times New Roman" panose="02020603050405020304" pitchFamily="18" charset="0"/>
                <a:cs typeface="Times New Roman" panose="02020603050405020304" pitchFamily="18" charset="0"/>
              </a:rPr>
              <a:t>Questions?</a:t>
            </a:r>
            <a:endParaRPr lang="en-US" sz="4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347" y="4411481"/>
            <a:ext cx="1603375" cy="2116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 Placeholder 15"/>
          <p:cNvSpPr>
            <a:spLocks noGrp="1"/>
          </p:cNvSpPr>
          <p:nvPr/>
        </p:nvSpPr>
        <p:spPr>
          <a:xfrm>
            <a:off x="3579722" y="5681255"/>
            <a:ext cx="10052050" cy="846363"/>
          </a:xfrm>
          <a:prstGeom prst="rect">
            <a:avLst/>
          </a:prstGeom>
        </p:spPr>
        <p:txBody>
          <a:bodyPr wrap="square" lIns="228589" tIns="228589" rIns="228589" bIns="228589">
            <a:spAutoFit/>
          </a:bodyPr>
          <a:lstStyle>
            <a:lvl1pPr marL="0" indent="0" algn="l" defTabSz="4388900" rtl="0" eaLnBrk="1" latinLnBrk="0" hangingPunct="1">
              <a:spcBef>
                <a:spcPct val="20000"/>
              </a:spcBef>
              <a:buFont typeface="Arial" pitchFamily="34" charset="0"/>
              <a:buNone/>
              <a:defRPr sz="2500" kern="1200">
                <a:solidFill>
                  <a:schemeClr val="accent5">
                    <a:lumMod val="50000"/>
                  </a:schemeClr>
                </a:solidFill>
                <a:latin typeface="Times New Roman" pitchFamily="18" charset="0"/>
                <a:ea typeface="+mn-ea"/>
                <a:cs typeface="Times New Roman" pitchFamily="18" charset="0"/>
              </a:defRPr>
            </a:lvl1pPr>
            <a:lvl2pPr marL="1485825"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2pPr>
            <a:lvl3pPr marL="2057297" indent="-571471"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3pPr>
            <a:lvl4pPr marL="2685916" indent="-628619"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4pPr>
            <a:lvl5pPr marL="3143093" indent="-457177" algn="l" defTabSz="4388900" rtl="0" eaLnBrk="1" latinLnBrk="0" hangingPunct="1">
              <a:spcBef>
                <a:spcPct val="20000"/>
              </a:spcBef>
              <a:buFont typeface="Arial" pitchFamily="34" charset="0"/>
              <a:buChar char="»"/>
              <a:defRPr sz="2500" kern="1200">
                <a:solidFill>
                  <a:schemeClr val="tx1"/>
                </a:solidFill>
                <a:latin typeface="Trebuchet MS" pitchFamily="34" charset="0"/>
                <a:ea typeface="+mn-ea"/>
                <a:cs typeface="+mn-cs"/>
              </a:defRPr>
            </a:lvl5pPr>
            <a:lvl6pPr marL="120694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3926"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837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2827" indent="-1097226" algn="l" defTabSz="4388900" rtl="0" eaLnBrk="1" latinLnBrk="0" hangingPunct="1">
              <a:spcBef>
                <a:spcPct val="20000"/>
              </a:spcBef>
              <a:buFont typeface="Arial" pitchFamily="34" charset="0"/>
              <a:buChar char="•"/>
              <a:defRPr sz="9600" kern="1200">
                <a:solidFill>
                  <a:schemeClr val="tx1"/>
                </a:solidFill>
                <a:latin typeface="+mn-lt"/>
                <a:ea typeface="+mn-ea"/>
                <a:cs typeface="+mn-cs"/>
              </a:defRPr>
            </a:lvl9pPr>
          </a:lstStyle>
          <a:p>
            <a:r>
              <a:rPr lang="en-US" dirty="0" smtClean="0"/>
              <a:t>Dr. Renee J. Squier, CAPT, USN: renee.squier@gmail.com</a:t>
            </a:r>
            <a:endParaRPr lang="en-US" dirty="0"/>
          </a:p>
        </p:txBody>
      </p:sp>
    </p:spTree>
    <p:extLst>
      <p:ext uri="{BB962C8B-B14F-4D97-AF65-F5344CB8AC3E}">
        <p14:creationId xmlns:p14="http://schemas.microsoft.com/office/powerpoint/2010/main" val="1568222646"/>
      </p:ext>
    </p:extLst>
  </p:cSld>
  <p:clrMapOvr>
    <a:masterClrMapping/>
  </p:clrMapOvr>
</p:sld>
</file>

<file path=ppt/theme/theme1.xml><?xml version="1.0" encoding="utf-8"?>
<a:theme xmlns:a="http://schemas.openxmlformats.org/drawingml/2006/main" name="Wisp">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396</TotalTime>
  <Words>617</Words>
  <Application>Microsoft Macintosh PowerPoint</Application>
  <PresentationFormat>Custom</PresentationFormat>
  <Paragraphs>50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Hiring for Performance and Retention:   Examining the Relationship between Cognitive Fit and Employee Turnover in the U.S. Navy</vt:lpstr>
      <vt:lpstr>Agenda</vt:lpstr>
      <vt:lpstr>Abstract</vt:lpstr>
      <vt:lpstr>Introduction</vt:lpstr>
      <vt:lpstr>Depiction of expected relationship34 </vt:lpstr>
      <vt:lpstr>Research</vt:lpstr>
      <vt:lpstr>Results &amp; Implications</vt:lpstr>
      <vt:lpstr>Other Thoughts…</vt:lpstr>
      <vt:lpstr>Questions?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Hiring for Performance and Retention:   Examining the Relationship between Cognitive Fit and Employee Turnover in the U.S. Navy</dc:title>
  <dc:creator>Renee Squier</dc:creator>
  <cp:lastModifiedBy>Venessa Jefferson</cp:lastModifiedBy>
  <cp:revision>10</cp:revision>
  <dcterms:created xsi:type="dcterms:W3CDTF">2017-09-17T21:38:07Z</dcterms:created>
  <dcterms:modified xsi:type="dcterms:W3CDTF">2017-10-03T02:07:40Z</dcterms:modified>
</cp:coreProperties>
</file>